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256" r:id="rId2"/>
    <p:sldId id="257" r:id="rId3"/>
    <p:sldId id="31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17" r:id="rId14"/>
    <p:sldId id="318" r:id="rId15"/>
    <p:sldId id="315" r:id="rId16"/>
    <p:sldId id="316" r:id="rId17"/>
    <p:sldId id="267" r:id="rId18"/>
    <p:sldId id="268" r:id="rId19"/>
    <p:sldId id="269" r:id="rId20"/>
    <p:sldId id="270" r:id="rId21"/>
    <p:sldId id="274" r:id="rId22"/>
    <p:sldId id="276" r:id="rId23"/>
    <p:sldId id="280" r:id="rId24"/>
    <p:sldId id="279" r:id="rId25"/>
    <p:sldId id="281" r:id="rId26"/>
    <p:sldId id="282" r:id="rId27"/>
    <p:sldId id="319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9" r:id="rId40"/>
    <p:sldId id="310" r:id="rId41"/>
    <p:sldId id="313" r:id="rId42"/>
    <p:sldId id="296" r:id="rId43"/>
    <p:sldId id="297" r:id="rId44"/>
    <p:sldId id="298" r:id="rId45"/>
    <p:sldId id="311" r:id="rId46"/>
    <p:sldId id="343" r:id="rId47"/>
    <p:sldId id="347" r:id="rId48"/>
    <p:sldId id="348" r:id="rId49"/>
    <p:sldId id="349" r:id="rId50"/>
    <p:sldId id="299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45" r:id="rId59"/>
    <p:sldId id="346" r:id="rId60"/>
    <p:sldId id="320" r:id="rId61"/>
    <p:sldId id="325" r:id="rId62"/>
    <p:sldId id="326" r:id="rId63"/>
    <p:sldId id="327" r:id="rId64"/>
    <p:sldId id="328" r:id="rId65"/>
    <p:sldId id="321" r:id="rId66"/>
    <p:sldId id="331" r:id="rId67"/>
    <p:sldId id="329" r:id="rId68"/>
    <p:sldId id="330" r:id="rId69"/>
    <p:sldId id="332" r:id="rId70"/>
    <p:sldId id="333" r:id="rId71"/>
    <p:sldId id="334" r:id="rId72"/>
    <p:sldId id="335" r:id="rId73"/>
    <p:sldId id="322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374" r:id="rId99"/>
    <p:sldId id="375" r:id="rId100"/>
    <p:sldId id="376" r:id="rId101"/>
    <p:sldId id="377" r:id="rId102"/>
    <p:sldId id="390" r:id="rId103"/>
    <p:sldId id="391" r:id="rId104"/>
    <p:sldId id="378" r:id="rId105"/>
    <p:sldId id="379" r:id="rId106"/>
    <p:sldId id="380" r:id="rId107"/>
    <p:sldId id="381" r:id="rId108"/>
    <p:sldId id="385" r:id="rId109"/>
    <p:sldId id="386" r:id="rId110"/>
    <p:sldId id="387" r:id="rId111"/>
    <p:sldId id="336" r:id="rId112"/>
    <p:sldId id="337" r:id="rId113"/>
    <p:sldId id="338" r:id="rId114"/>
    <p:sldId id="382" r:id="rId115"/>
    <p:sldId id="383" r:id="rId116"/>
    <p:sldId id="384" r:id="rId117"/>
    <p:sldId id="323" r:id="rId118"/>
    <p:sldId id="324" r:id="rId119"/>
    <p:sldId id="339" r:id="rId120"/>
    <p:sldId id="340" r:id="rId121"/>
    <p:sldId id="341" r:id="rId122"/>
    <p:sldId id="389" r:id="rId123"/>
    <p:sldId id="400" r:id="rId124"/>
    <p:sldId id="392" r:id="rId125"/>
    <p:sldId id="393" r:id="rId126"/>
    <p:sldId id="388" r:id="rId127"/>
    <p:sldId id="342" r:id="rId128"/>
    <p:sldId id="394" r:id="rId129"/>
    <p:sldId id="395" r:id="rId130"/>
    <p:sldId id="396" r:id="rId131"/>
    <p:sldId id="397" r:id="rId132"/>
    <p:sldId id="398" r:id="rId133"/>
    <p:sldId id="399" r:id="rId134"/>
    <p:sldId id="405" r:id="rId135"/>
    <p:sldId id="401" r:id="rId136"/>
    <p:sldId id="402" r:id="rId137"/>
    <p:sldId id="403" r:id="rId138"/>
    <p:sldId id="404" r:id="rId139"/>
    <p:sldId id="406" r:id="rId140"/>
    <p:sldId id="407" r:id="rId1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85" autoAdjust="0"/>
  </p:normalViewPr>
  <p:slideViewPr>
    <p:cSldViewPr>
      <p:cViewPr varScale="1">
        <p:scale>
          <a:sx n="65" d="100"/>
          <a:sy n="65" d="100"/>
        </p:scale>
        <p:origin x="-152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117" Type="http://schemas.openxmlformats.org/officeDocument/2006/relationships/slide" Target="slides/slide116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33" Type="http://schemas.openxmlformats.org/officeDocument/2006/relationships/slide" Target="slides/slide132.xml" /><Relationship Id="rId138" Type="http://schemas.openxmlformats.org/officeDocument/2006/relationships/slide" Target="slides/slide137.xml" /><Relationship Id="rId16" Type="http://schemas.openxmlformats.org/officeDocument/2006/relationships/slide" Target="slides/slide15.xml" /><Relationship Id="rId107" Type="http://schemas.openxmlformats.org/officeDocument/2006/relationships/slide" Target="slides/slide106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123" Type="http://schemas.openxmlformats.org/officeDocument/2006/relationships/slide" Target="slides/slide122.xml" /><Relationship Id="rId128" Type="http://schemas.openxmlformats.org/officeDocument/2006/relationships/slide" Target="slides/slide127.xml" /><Relationship Id="rId144" Type="http://schemas.openxmlformats.org/officeDocument/2006/relationships/viewProps" Target="viewProps.xml" /><Relationship Id="rId5" Type="http://schemas.openxmlformats.org/officeDocument/2006/relationships/slide" Target="slides/slide4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113" Type="http://schemas.openxmlformats.org/officeDocument/2006/relationships/slide" Target="slides/slide112.xml" /><Relationship Id="rId118" Type="http://schemas.openxmlformats.org/officeDocument/2006/relationships/slide" Target="slides/slide117.xml" /><Relationship Id="rId134" Type="http://schemas.openxmlformats.org/officeDocument/2006/relationships/slide" Target="slides/slide133.xml" /><Relationship Id="rId139" Type="http://schemas.openxmlformats.org/officeDocument/2006/relationships/slide" Target="slides/slide138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103" Type="http://schemas.openxmlformats.org/officeDocument/2006/relationships/slide" Target="slides/slide102.xml" /><Relationship Id="rId108" Type="http://schemas.openxmlformats.org/officeDocument/2006/relationships/slide" Target="slides/slide107.xml" /><Relationship Id="rId116" Type="http://schemas.openxmlformats.org/officeDocument/2006/relationships/slide" Target="slides/slide115.xml" /><Relationship Id="rId124" Type="http://schemas.openxmlformats.org/officeDocument/2006/relationships/slide" Target="slides/slide123.xml" /><Relationship Id="rId129" Type="http://schemas.openxmlformats.org/officeDocument/2006/relationships/slide" Target="slides/slide128.xml" /><Relationship Id="rId137" Type="http://schemas.openxmlformats.org/officeDocument/2006/relationships/slide" Target="slides/slide13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11" Type="http://schemas.openxmlformats.org/officeDocument/2006/relationships/slide" Target="slides/slide110.xml" /><Relationship Id="rId132" Type="http://schemas.openxmlformats.org/officeDocument/2006/relationships/slide" Target="slides/slide131.xml" /><Relationship Id="rId140" Type="http://schemas.openxmlformats.org/officeDocument/2006/relationships/slide" Target="slides/slide139.xml" /><Relationship Id="rId145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14" Type="http://schemas.openxmlformats.org/officeDocument/2006/relationships/slide" Target="slides/slide113.xml" /><Relationship Id="rId119" Type="http://schemas.openxmlformats.org/officeDocument/2006/relationships/slide" Target="slides/slide118.xml" /><Relationship Id="rId127" Type="http://schemas.openxmlformats.org/officeDocument/2006/relationships/slide" Target="slides/slide12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slide" Target="slides/slide121.xml" /><Relationship Id="rId130" Type="http://schemas.openxmlformats.org/officeDocument/2006/relationships/slide" Target="slides/slide129.xml" /><Relationship Id="rId135" Type="http://schemas.openxmlformats.org/officeDocument/2006/relationships/slide" Target="slides/slide134.xml" /><Relationship Id="rId143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109" Type="http://schemas.openxmlformats.org/officeDocument/2006/relationships/slide" Target="slides/slide10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slide" Target="slides/slide103.xml" /><Relationship Id="rId120" Type="http://schemas.openxmlformats.org/officeDocument/2006/relationships/slide" Target="slides/slide119.xml" /><Relationship Id="rId125" Type="http://schemas.openxmlformats.org/officeDocument/2006/relationships/slide" Target="slides/slide124.xml" /><Relationship Id="rId141" Type="http://schemas.openxmlformats.org/officeDocument/2006/relationships/slide" Target="slides/slide140.xml" /><Relationship Id="rId146" Type="http://schemas.openxmlformats.org/officeDocument/2006/relationships/tableStyles" Target="tableStyle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4" Type="http://schemas.openxmlformats.org/officeDocument/2006/relationships/slide" Target="slides/slide23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15" Type="http://schemas.openxmlformats.org/officeDocument/2006/relationships/slide" Target="slides/slide114.xml" /><Relationship Id="rId131" Type="http://schemas.openxmlformats.org/officeDocument/2006/relationships/slide" Target="slides/slide130.xml" /><Relationship Id="rId136" Type="http://schemas.openxmlformats.org/officeDocument/2006/relationships/slide" Target="slides/slide135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56" Type="http://schemas.openxmlformats.org/officeDocument/2006/relationships/slide" Target="slides/slide55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105" Type="http://schemas.openxmlformats.org/officeDocument/2006/relationships/slide" Target="slides/slide104.xml" /><Relationship Id="rId126" Type="http://schemas.openxmlformats.org/officeDocument/2006/relationships/slide" Target="slides/slide125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121" Type="http://schemas.openxmlformats.org/officeDocument/2006/relationships/slide" Target="slides/slide120.xml" /><Relationship Id="rId142" Type="http://schemas.openxmlformats.org/officeDocument/2006/relationships/notesMaster" Target="notesMasters/notesMaster1.xml" 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 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 /><Relationship Id="rId1" Type="http://schemas.openxmlformats.org/officeDocument/2006/relationships/image" Target="../media/image9.wmf" 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 /><Relationship Id="rId2" Type="http://schemas.openxmlformats.org/officeDocument/2006/relationships/image" Target="../media/image8.wmf" /><Relationship Id="rId1" Type="http://schemas.openxmlformats.org/officeDocument/2006/relationships/image" Target="../media/image9.wmf" 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 /><Relationship Id="rId2" Type="http://schemas.openxmlformats.org/officeDocument/2006/relationships/image" Target="../media/image8.wmf" /><Relationship Id="rId1" Type="http://schemas.openxmlformats.org/officeDocument/2006/relationships/image" Target="../media/image9.wmf" /><Relationship Id="rId4" Type="http://schemas.openxmlformats.org/officeDocument/2006/relationships/image" Target="../media/image11.wmf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26407-9DCE-4B95-9026-904377F5F318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DF03-2F61-413C-9099-2247F285F1B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6DF03-2F61-413C-9099-2247F285F1BB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13ADE-EB5A-46AD-82B8-1EB739DB6F02}" type="slidenum">
              <a:rPr lang="en-US"/>
              <a:pPr/>
              <a:t>21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04" y="4343401"/>
            <a:ext cx="5030194" cy="4114800"/>
          </a:xfrm>
        </p:spPr>
        <p:txBody>
          <a:bodyPr lIns="91429" tIns="45714" rIns="91429" bIns="45714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13ADE-EB5A-46AD-82B8-1EB739DB6F02}" type="slidenum">
              <a:rPr lang="en-US"/>
              <a:pPr/>
              <a:t>22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04" y="4343401"/>
            <a:ext cx="5030194" cy="4114800"/>
          </a:xfrm>
        </p:spPr>
        <p:txBody>
          <a:bodyPr lIns="91429" tIns="45714" rIns="91429" bIns="45714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951E5-1A27-4A34-8F7C-30110666C84B}" type="datetimeFigureOut">
              <a:rPr lang="en-US" smtClean="0"/>
              <a:pPr/>
              <a:t>4/16/2021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2BA6D-EC90-4093-A057-50182685E0B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6.xml" 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0.png" 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analysis-algorithm-set-4-master-method-solving-recurrences/" TargetMode="External" /><Relationship Id="rId1" Type="http://schemas.openxmlformats.org/officeDocument/2006/relationships/slideLayout" Target="../slideLayouts/slideLayout2.xml" 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1.vml" /><Relationship Id="rId4" Type="http://schemas.openxmlformats.org/officeDocument/2006/relationships/image" Target="../media/image8.wmf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2.vml" /><Relationship Id="rId6" Type="http://schemas.openxmlformats.org/officeDocument/2006/relationships/image" Target="../media/image8.wmf" /><Relationship Id="rId5" Type="http://schemas.openxmlformats.org/officeDocument/2006/relationships/oleObject" Target="../embeddings/oleObject3.bin" /><Relationship Id="rId4" Type="http://schemas.openxmlformats.org/officeDocument/2006/relationships/image" Target="../media/image9.wmf" 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 /><Relationship Id="rId3" Type="http://schemas.openxmlformats.org/officeDocument/2006/relationships/oleObject" Target="../embeddings/oleObject4.bin" /><Relationship Id="rId7" Type="http://schemas.openxmlformats.org/officeDocument/2006/relationships/oleObject" Target="../embeddings/oleObject6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3.vml" /><Relationship Id="rId6" Type="http://schemas.openxmlformats.org/officeDocument/2006/relationships/image" Target="../media/image8.wmf" /><Relationship Id="rId5" Type="http://schemas.openxmlformats.org/officeDocument/2006/relationships/oleObject" Target="../embeddings/oleObject5.bin" /><Relationship Id="rId4" Type="http://schemas.openxmlformats.org/officeDocument/2006/relationships/image" Target="../media/image9.wmf" 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 /><Relationship Id="rId3" Type="http://schemas.openxmlformats.org/officeDocument/2006/relationships/oleObject" Target="../embeddings/oleObject7.bin" /><Relationship Id="rId7" Type="http://schemas.openxmlformats.org/officeDocument/2006/relationships/oleObject" Target="../embeddings/oleObject9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4.vml" /><Relationship Id="rId6" Type="http://schemas.openxmlformats.org/officeDocument/2006/relationships/image" Target="../media/image8.wmf" /><Relationship Id="rId5" Type="http://schemas.openxmlformats.org/officeDocument/2006/relationships/oleObject" Target="../embeddings/oleObject8.bin" /><Relationship Id="rId10" Type="http://schemas.openxmlformats.org/officeDocument/2006/relationships/image" Target="../media/image11.wmf" /><Relationship Id="rId4" Type="http://schemas.openxmlformats.org/officeDocument/2006/relationships/image" Target="../media/image9.wmf" /><Relationship Id="rId9" Type="http://schemas.openxmlformats.org/officeDocument/2006/relationships/oleObject" Target="../embeddings/oleObject10.bin" 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–I</a:t>
            </a:r>
            <a:br>
              <a:rPr lang="en-US" dirty="0"/>
            </a:br>
            <a:r>
              <a:rPr lang="en-US" dirty="0"/>
              <a:t>Introduction to Algorithm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Amrita  </a:t>
            </a:r>
            <a:r>
              <a:rPr lang="en-US" dirty="0" err="1"/>
              <a:t>Naik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methods:</a:t>
            </a:r>
          </a:p>
          <a:p>
            <a:r>
              <a:rPr lang="en-US" dirty="0"/>
              <a:t>1)using Global variable</a:t>
            </a:r>
          </a:p>
          <a:p>
            <a:r>
              <a:rPr lang="en-US" dirty="0"/>
              <a:t>2)using Tabular method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Recursion: Quicksort Sub-arrays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8288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24384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30480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36576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4267200" y="25908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48768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54864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60960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67056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1873250" y="32004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38925" name="Line 13"/>
          <p:cNvSpPr>
            <a:spLocks noChangeShapeType="1"/>
          </p:cNvSpPr>
          <p:nvPr/>
        </p:nvSpPr>
        <p:spPr bwMode="auto">
          <a:xfrm>
            <a:off x="4267200" y="25908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8926" name="Line 14"/>
          <p:cNvSpPr>
            <a:spLocks noChangeShapeType="1"/>
          </p:cNvSpPr>
          <p:nvPr/>
        </p:nvSpPr>
        <p:spPr bwMode="auto">
          <a:xfrm>
            <a:off x="4876800" y="25908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8927" name="Line 15"/>
          <p:cNvSpPr>
            <a:spLocks noChangeShapeType="1"/>
          </p:cNvSpPr>
          <p:nvPr/>
        </p:nvSpPr>
        <p:spPr bwMode="auto">
          <a:xfrm flipH="1">
            <a:off x="2209800" y="4114800"/>
            <a:ext cx="1981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8928" name="Line 16"/>
          <p:cNvSpPr>
            <a:spLocks noChangeShapeType="1"/>
          </p:cNvSpPr>
          <p:nvPr/>
        </p:nvSpPr>
        <p:spPr bwMode="auto">
          <a:xfrm>
            <a:off x="4953000" y="4114800"/>
            <a:ext cx="1752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8929" name="Text Box 17"/>
          <p:cNvSpPr txBox="1">
            <a:spLocks noChangeArrowheads="1"/>
          </p:cNvSpPr>
          <p:nvPr/>
        </p:nvSpPr>
        <p:spPr bwMode="auto">
          <a:xfrm>
            <a:off x="2286000" y="4191000"/>
            <a:ext cx="1938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&lt;= data[pivot]</a:t>
            </a:r>
          </a:p>
        </p:txBody>
      </p:sp>
      <p:sp>
        <p:nvSpPr>
          <p:cNvPr id="38930" name="Text Box 18"/>
          <p:cNvSpPr txBox="1">
            <a:spLocks noChangeArrowheads="1"/>
          </p:cNvSpPr>
          <p:nvPr/>
        </p:nvSpPr>
        <p:spPr bwMode="auto">
          <a:xfrm>
            <a:off x="4953000" y="4191000"/>
            <a:ext cx="1766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&gt; data[pivot]</a:t>
            </a:r>
          </a:p>
        </p:txBody>
      </p:sp>
      <p:sp>
        <p:nvSpPr>
          <p:cNvPr id="38933" name="AutoShape 21"/>
          <p:cNvSpPr>
            <a:spLocks/>
          </p:cNvSpPr>
          <p:nvPr/>
        </p:nvSpPr>
        <p:spPr bwMode="auto">
          <a:xfrm rot="5400000" flipV="1">
            <a:off x="3009900" y="1257300"/>
            <a:ext cx="152400" cy="2362200"/>
          </a:xfrm>
          <a:prstGeom prst="leftBrace">
            <a:avLst>
              <a:gd name="adj1" fmla="val 129167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38934" name="AutoShape 22"/>
          <p:cNvSpPr>
            <a:spLocks/>
          </p:cNvSpPr>
          <p:nvPr/>
        </p:nvSpPr>
        <p:spPr bwMode="auto">
          <a:xfrm rot="5400000" flipV="1">
            <a:off x="6057900" y="1257300"/>
            <a:ext cx="152400" cy="2362200"/>
          </a:xfrm>
          <a:prstGeom prst="leftBrace">
            <a:avLst>
              <a:gd name="adj1" fmla="val 129167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 b="1">
              <a:solidFill>
                <a:schemeClr val="bg1"/>
              </a:solidFill>
            </a:endParaRPr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3286123"/>
            <a:ext cx="5429288" cy="36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A={65,70,75,80,85,60,55,50,45}</a:t>
            </a:r>
            <a:endParaRPr lang="en-IN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Quick Sort</a:t>
            </a:r>
            <a:endParaRPr lang="en-IN" dirty="0"/>
          </a:p>
        </p:txBody>
      </p:sp>
      <p:pic>
        <p:nvPicPr>
          <p:cNvPr id="135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35000" contrast="45000"/>
          </a:blip>
          <a:srcRect/>
          <a:stretch>
            <a:fillRect/>
          </a:stretch>
        </p:blipFill>
        <p:spPr bwMode="auto">
          <a:xfrm>
            <a:off x="642910" y="1142984"/>
            <a:ext cx="8150520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14356"/>
          </a:xfrm>
        </p:spPr>
        <p:txBody>
          <a:bodyPr>
            <a:normAutofit fontScale="90000"/>
          </a:bodyPr>
          <a:lstStyle/>
          <a:p>
            <a:r>
              <a:rPr lang="en-US" dirty="0"/>
              <a:t>Quick Sort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 cstate="print">
            <a:lum bright="12000" contrast="68000"/>
          </a:blip>
          <a:srcRect/>
          <a:stretch>
            <a:fillRect/>
          </a:stretch>
        </p:blipFill>
        <p:spPr bwMode="auto">
          <a:xfrm>
            <a:off x="785786" y="714356"/>
            <a:ext cx="7215238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pic>
        <p:nvPicPr>
          <p:cNvPr id="15974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05333" y="2177467"/>
            <a:ext cx="6733334" cy="33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8504237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pic>
        <p:nvPicPr>
          <p:cNvPr id="161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97891" y="1600200"/>
            <a:ext cx="594821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pic>
        <p:nvPicPr>
          <p:cNvPr id="162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17777"/>
            <a:ext cx="8229600" cy="429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case running time: </a:t>
            </a:r>
            <a:r>
              <a:rPr lang="el-GR" dirty="0"/>
              <a:t>Ω</a:t>
            </a:r>
            <a:r>
              <a:rPr lang="en-US" dirty="0"/>
              <a:t>(n log</a:t>
            </a:r>
            <a:r>
              <a:rPr lang="en-US" baseline="-25000" dirty="0"/>
              <a:t>2</a:t>
            </a:r>
            <a:r>
              <a:rPr lang="en-US" dirty="0"/>
              <a:t>n)</a:t>
            </a:r>
          </a:p>
          <a:p>
            <a:pPr lvl="1"/>
            <a:r>
              <a:rPr lang="en-US" dirty="0"/>
              <a:t>T(n)=T(n/2)+T(n/2)+n</a:t>
            </a:r>
          </a:p>
          <a:p>
            <a:r>
              <a:rPr lang="en-US" dirty="0"/>
              <a:t>Worst case running time: O(n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en-IN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110799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54275" name="Line 3"/>
          <p:cNvSpPr>
            <a:spLocks noChangeShapeType="1"/>
          </p:cNvSpPr>
          <p:nvPr/>
        </p:nvSpPr>
        <p:spPr bwMode="auto">
          <a:xfrm>
            <a:off x="609600" y="37338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2438400" y="44196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0480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36576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42672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48768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54864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54282" name="Rectangle 10"/>
          <p:cNvSpPr>
            <a:spLocks noChangeArrowheads="1"/>
          </p:cNvSpPr>
          <p:nvPr/>
        </p:nvSpPr>
        <p:spPr bwMode="auto">
          <a:xfrm>
            <a:off x="60960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57</a:t>
            </a:r>
          </a:p>
        </p:txBody>
      </p:sp>
      <p:sp>
        <p:nvSpPr>
          <p:cNvPr id="54283" name="Rectangle 11"/>
          <p:cNvSpPr>
            <a:spLocks noChangeArrowheads="1"/>
          </p:cNvSpPr>
          <p:nvPr/>
        </p:nvSpPr>
        <p:spPr bwMode="auto">
          <a:xfrm>
            <a:off x="67056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63</a:t>
            </a:r>
          </a:p>
        </p:txBody>
      </p:sp>
      <p:sp>
        <p:nvSpPr>
          <p:cNvPr id="54284" name="Rectangle 12"/>
          <p:cNvSpPr>
            <a:spLocks noChangeArrowheads="1"/>
          </p:cNvSpPr>
          <p:nvPr/>
        </p:nvSpPr>
        <p:spPr bwMode="auto">
          <a:xfrm>
            <a:off x="7315200" y="44196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762000" y="45100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2482850" y="5029200"/>
            <a:ext cx="54168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[1]    [2]         [3]       [4]        [5]       [6]      [ 7]     [8]        [9]</a:t>
            </a:r>
          </a:p>
        </p:txBody>
      </p:sp>
      <p:sp>
        <p:nvSpPr>
          <p:cNvPr id="54287" name="Text Box 15"/>
          <p:cNvSpPr txBox="1">
            <a:spLocks noChangeArrowheads="1"/>
          </p:cNvSpPr>
          <p:nvPr/>
        </p:nvSpPr>
        <p:spPr bwMode="auto">
          <a:xfrm>
            <a:off x="2362200" y="5791200"/>
            <a:ext cx="289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/>
              <a:t>too_big_index</a:t>
            </a:r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 flipH="1" flipV="1">
            <a:off x="2971800" y="5410200"/>
            <a:ext cx="441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 flipV="1">
            <a:off x="3124200" y="5486400"/>
            <a:ext cx="434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6629400" y="579120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/>
              <a:t>too_small_index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Worst Case Time Complexity</a:t>
            </a:r>
            <a:endParaRPr lang="en-IN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00238"/>
          </a:xfrm>
        </p:spPr>
        <p:txBody>
          <a:bodyPr/>
          <a:lstStyle/>
          <a:p>
            <a:r>
              <a:rPr lang="en-US" dirty="0"/>
              <a:t>Quick sort has worst time complexity when the elements in the list are already sorted.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4346" y="0"/>
            <a:ext cx="9644130" cy="928670"/>
          </a:xfrm>
        </p:spPr>
        <p:txBody>
          <a:bodyPr>
            <a:normAutofit/>
          </a:bodyPr>
          <a:lstStyle/>
          <a:p>
            <a:r>
              <a:rPr lang="en-US" sz="3600" dirty="0"/>
              <a:t>1)Calculate Time complexity using Count variable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71472" y="928694"/>
            <a:ext cx="3429024" cy="5786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Algorithm sum(</a:t>
            </a:r>
            <a:r>
              <a:rPr lang="en-US" sz="2800" dirty="0" err="1"/>
              <a:t>a,n</a:t>
            </a:r>
            <a:r>
              <a:rPr lang="en-US" sz="2800" dirty="0"/>
              <a:t>)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s=0;</a:t>
            </a:r>
          </a:p>
          <a:p>
            <a:r>
              <a:rPr lang="en-US" sz="2800" dirty="0"/>
              <a:t> count=count+1</a:t>
            </a:r>
          </a:p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=1 to n do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  count=count+1</a:t>
            </a:r>
          </a:p>
          <a:p>
            <a:r>
              <a:rPr lang="en-US" sz="2800" dirty="0"/>
              <a:t>    s=</a:t>
            </a:r>
            <a:r>
              <a:rPr lang="en-US" sz="2800" dirty="0" err="1"/>
              <a:t>s+a</a:t>
            </a:r>
            <a:r>
              <a:rPr lang="en-US" sz="2800" dirty="0"/>
              <a:t>[</a:t>
            </a:r>
            <a:r>
              <a:rPr lang="en-US" sz="2800" dirty="0" err="1"/>
              <a:t>i</a:t>
            </a:r>
            <a:r>
              <a:rPr lang="en-US" sz="2800" dirty="0"/>
              <a:t>]</a:t>
            </a:r>
          </a:p>
          <a:p>
            <a:r>
              <a:rPr lang="en-US" sz="2800" dirty="0"/>
              <a:t>    count=count+1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count=count+1</a:t>
            </a:r>
          </a:p>
          <a:p>
            <a:r>
              <a:rPr lang="en-US" sz="2800" dirty="0"/>
              <a:t>count=count+1</a:t>
            </a:r>
          </a:p>
          <a:p>
            <a:r>
              <a:rPr lang="en-US" sz="2800" dirty="0"/>
              <a:t>Return s</a:t>
            </a:r>
          </a:p>
          <a:p>
            <a:r>
              <a:rPr lang="en-US" sz="2800" dirty="0"/>
              <a:t>}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714876" y="6000768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T(n)=2n+3</a:t>
            </a:r>
            <a:endParaRPr lang="en-IN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86314" y="3643314"/>
            <a:ext cx="32147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T(n)=No of times count </a:t>
            </a:r>
            <a:r>
              <a:rPr lang="en-US" sz="3200" b="1"/>
              <a:t>is incremented=1+nn+1+1</a:t>
            </a:r>
            <a:endParaRPr lang="en-IN" sz="3200" b="1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110799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55299" name="Line 3"/>
          <p:cNvSpPr>
            <a:spLocks noChangeShapeType="1"/>
          </p:cNvSpPr>
          <p:nvPr/>
        </p:nvSpPr>
        <p:spPr bwMode="auto">
          <a:xfrm>
            <a:off x="609600" y="37338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438400" y="44196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30480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36576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42672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48768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54864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55306" name="Rectangle 10"/>
          <p:cNvSpPr>
            <a:spLocks noChangeArrowheads="1"/>
          </p:cNvSpPr>
          <p:nvPr/>
        </p:nvSpPr>
        <p:spPr bwMode="auto">
          <a:xfrm>
            <a:off x="60960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57</a:t>
            </a:r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6705600" y="44196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63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7315200" y="44196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/>
              <a:t>100</a:t>
            </a:r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762000" y="45100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55310" name="Text Box 14"/>
          <p:cNvSpPr txBox="1">
            <a:spLocks noChangeArrowheads="1"/>
          </p:cNvSpPr>
          <p:nvPr/>
        </p:nvSpPr>
        <p:spPr bwMode="auto">
          <a:xfrm>
            <a:off x="2482850" y="5029200"/>
            <a:ext cx="53110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[1]    [2]          [3]        [4]      [5]       [6]       [7]      [8]     [9]</a:t>
            </a:r>
          </a:p>
        </p:txBody>
      </p:sp>
      <p:sp>
        <p:nvSpPr>
          <p:cNvPr id="55317" name="Line 21"/>
          <p:cNvSpPr>
            <a:spLocks noChangeShapeType="1"/>
          </p:cNvSpPr>
          <p:nvPr/>
        </p:nvSpPr>
        <p:spPr bwMode="auto">
          <a:xfrm>
            <a:off x="3048000" y="44196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55318" name="Line 22"/>
          <p:cNvSpPr>
            <a:spLocks noChangeShapeType="1"/>
          </p:cNvSpPr>
          <p:nvPr/>
        </p:nvSpPr>
        <p:spPr bwMode="auto">
          <a:xfrm>
            <a:off x="3124200" y="5943600"/>
            <a:ext cx="1752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55319" name="Text Box 23"/>
          <p:cNvSpPr txBox="1">
            <a:spLocks noChangeArrowheads="1"/>
          </p:cNvSpPr>
          <p:nvPr/>
        </p:nvSpPr>
        <p:spPr bwMode="auto">
          <a:xfrm>
            <a:off x="3124200" y="6019800"/>
            <a:ext cx="1766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&gt; data[pivot]</a:t>
            </a:r>
          </a:p>
        </p:txBody>
      </p:sp>
      <p:sp>
        <p:nvSpPr>
          <p:cNvPr id="55320" name="Line 24"/>
          <p:cNvSpPr>
            <a:spLocks noChangeShapeType="1"/>
          </p:cNvSpPr>
          <p:nvPr/>
        </p:nvSpPr>
        <p:spPr bwMode="auto">
          <a:xfrm>
            <a:off x="2438400" y="44196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55321" name="Line 25"/>
          <p:cNvSpPr>
            <a:spLocks noChangeShapeType="1"/>
          </p:cNvSpPr>
          <p:nvPr/>
        </p:nvSpPr>
        <p:spPr bwMode="auto">
          <a:xfrm flipH="1">
            <a:off x="381000" y="5943600"/>
            <a:ext cx="1981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55322" name="Text Box 26"/>
          <p:cNvSpPr txBox="1">
            <a:spLocks noChangeArrowheads="1"/>
          </p:cNvSpPr>
          <p:nvPr/>
        </p:nvSpPr>
        <p:spPr bwMode="auto">
          <a:xfrm>
            <a:off x="457200" y="6019800"/>
            <a:ext cx="1938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&lt;= data[pivot]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Worst Case Time Complexity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714348" y="1857364"/>
            <a:ext cx="8001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T(n)=n+(n-1)+(n-2)+….+2=n(n+1)/2=O(n</a:t>
            </a:r>
            <a:r>
              <a:rPr lang="en-US" sz="3200" baseline="30000" dirty="0"/>
              <a:t>2</a:t>
            </a:r>
            <a:r>
              <a:rPr lang="en-US" sz="3200" dirty="0"/>
              <a:t>)</a:t>
            </a:r>
            <a:endParaRPr lang="en-IN" sz="32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</p:spPr>
        <p:txBody>
          <a:bodyPr>
            <a:normAutofit/>
          </a:bodyPr>
          <a:lstStyle/>
          <a:p>
            <a:r>
              <a:rPr lang="en-US" dirty="0"/>
              <a:t>Selection: Finding </a:t>
            </a:r>
            <a:r>
              <a:rPr lang="en-US" dirty="0" err="1"/>
              <a:t>kth</a:t>
            </a:r>
            <a:r>
              <a:rPr lang="en-US" dirty="0"/>
              <a:t> smallest element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/>
          <a:lstStyle/>
          <a:p>
            <a:r>
              <a:rPr lang="en-IN" dirty="0"/>
              <a:t>Select a pivot and partition the array with pivot at correct position j</a:t>
            </a:r>
          </a:p>
          <a:p>
            <a:r>
              <a:rPr lang="en-IN" dirty="0"/>
              <a:t>If position of pivot, j, is equal to k, return A[j].</a:t>
            </a:r>
          </a:p>
          <a:p>
            <a:r>
              <a:rPr lang="en-IN" dirty="0"/>
              <a:t>If j is less than k, discard array from start to j, and look for (k-j)</a:t>
            </a:r>
            <a:r>
              <a:rPr lang="en-IN" baseline="30000" dirty="0" err="1"/>
              <a:t>th</a:t>
            </a:r>
            <a:r>
              <a:rPr lang="en-IN" dirty="0"/>
              <a:t> smallest element in right sub array, go to step 1.</a:t>
            </a:r>
          </a:p>
          <a:p>
            <a:r>
              <a:rPr lang="en-IN" dirty="0"/>
              <a:t>If j is greater than k, discard array from j to end and look for </a:t>
            </a:r>
            <a:r>
              <a:rPr lang="en-IN" dirty="0" err="1"/>
              <a:t>k</a:t>
            </a:r>
            <a:r>
              <a:rPr lang="en-IN" baseline="30000" dirty="0" err="1"/>
              <a:t>th</a:t>
            </a:r>
            <a:r>
              <a:rPr lang="en-IN" dirty="0"/>
              <a:t> element in left </a:t>
            </a:r>
            <a:r>
              <a:rPr lang="en-IN" dirty="0" err="1"/>
              <a:t>subarray</a:t>
            </a:r>
            <a:r>
              <a:rPr lang="en-IN" dirty="0"/>
              <a:t>, go to step 1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</p:spPr>
        <p:txBody>
          <a:bodyPr>
            <a:normAutofit/>
          </a:bodyPr>
          <a:lstStyle/>
          <a:p>
            <a:r>
              <a:rPr lang="en-US" dirty="0"/>
              <a:t>Selection: Finding </a:t>
            </a:r>
            <a:r>
              <a:rPr lang="en-US" dirty="0" err="1"/>
              <a:t>kth</a:t>
            </a:r>
            <a:r>
              <a:rPr lang="en-US" dirty="0"/>
              <a:t> smallest element</a:t>
            </a:r>
            <a:endParaRPr lang="en-IN" dirty="0"/>
          </a:p>
        </p:txBody>
      </p:sp>
      <p:pic>
        <p:nvPicPr>
          <p:cNvPr id="136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31000" contrast="23000"/>
          </a:blip>
          <a:srcRect/>
          <a:stretch>
            <a:fillRect/>
          </a:stretch>
        </p:blipFill>
        <p:spPr bwMode="auto">
          <a:xfrm>
            <a:off x="680406" y="1089027"/>
            <a:ext cx="7046234" cy="505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857884" y="2500306"/>
          <a:ext cx="27860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A[j]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00892" y="2857496"/>
            <a:ext cx="500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j</a:t>
            </a:r>
            <a:endParaRPr lang="en-IN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929322" y="2928934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572264" y="292893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572396" y="292893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8215338" y="292893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</p:spPr>
        <p:txBody>
          <a:bodyPr>
            <a:normAutofit/>
          </a:bodyPr>
          <a:lstStyle/>
          <a:p>
            <a:r>
              <a:rPr lang="en-US" dirty="0"/>
              <a:t>Selection: Finding </a:t>
            </a:r>
            <a:r>
              <a:rPr lang="en-US" dirty="0" err="1"/>
              <a:t>kth</a:t>
            </a:r>
            <a:r>
              <a:rPr lang="en-US" dirty="0"/>
              <a:t> smallest element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214974"/>
          </a:xfrm>
        </p:spPr>
        <p:txBody>
          <a:bodyPr/>
          <a:lstStyle/>
          <a:p>
            <a:r>
              <a:rPr lang="en-US" dirty="0"/>
              <a:t>Ex:{12,8,10,14,16,19,3}</a:t>
            </a:r>
          </a:p>
          <a:p>
            <a:r>
              <a:rPr lang="en-US" dirty="0"/>
              <a:t>Find second smallest element in this array.</a:t>
            </a:r>
            <a:endParaRPr lang="en-IN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</p:spPr>
        <p:txBody>
          <a:bodyPr>
            <a:normAutofit/>
          </a:bodyPr>
          <a:lstStyle/>
          <a:p>
            <a:r>
              <a:rPr lang="en-US" dirty="0"/>
              <a:t>Selection: Finding </a:t>
            </a:r>
            <a:r>
              <a:rPr lang="en-US" dirty="0" err="1"/>
              <a:t>kth</a:t>
            </a:r>
            <a:r>
              <a:rPr lang="en-US" dirty="0"/>
              <a:t> smallest element</a:t>
            </a:r>
            <a:endParaRPr lang="en-IN" dirty="0"/>
          </a:p>
        </p:txBody>
      </p:sp>
      <p:pic>
        <p:nvPicPr>
          <p:cNvPr id="163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017117"/>
            <a:ext cx="5143535" cy="555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</p:spPr>
        <p:txBody>
          <a:bodyPr>
            <a:normAutofit/>
          </a:bodyPr>
          <a:lstStyle/>
          <a:p>
            <a:r>
              <a:rPr lang="en-US" dirty="0"/>
              <a:t>Selection: Finding </a:t>
            </a:r>
            <a:r>
              <a:rPr lang="en-US" dirty="0" err="1"/>
              <a:t>kth</a:t>
            </a:r>
            <a:r>
              <a:rPr lang="en-US" dirty="0"/>
              <a:t> smallest element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71612"/>
            <a:ext cx="695831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</p:spPr>
        <p:txBody>
          <a:bodyPr>
            <a:normAutofit/>
          </a:bodyPr>
          <a:lstStyle/>
          <a:p>
            <a:r>
              <a:rPr lang="en-US" dirty="0"/>
              <a:t>Selection: Finding </a:t>
            </a:r>
            <a:r>
              <a:rPr lang="en-US" dirty="0" err="1"/>
              <a:t>kth</a:t>
            </a:r>
            <a:r>
              <a:rPr lang="en-US" dirty="0"/>
              <a:t> smallest element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142984"/>
            <a:ext cx="731520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</a:t>
            </a:r>
            <a:r>
              <a:rPr lang="en-US" dirty="0" err="1"/>
              <a:t>kth</a:t>
            </a:r>
            <a:r>
              <a:rPr lang="en-US" dirty="0"/>
              <a:t> Smallest Element Time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 of finding </a:t>
            </a:r>
            <a:r>
              <a:rPr lang="en-US" dirty="0" err="1"/>
              <a:t>kth</a:t>
            </a:r>
            <a:r>
              <a:rPr lang="en-US" dirty="0"/>
              <a:t> smallest element in list is 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  <a:p>
            <a:r>
              <a:rPr lang="en-IN" dirty="0"/>
              <a:t>The worst case time complexity of the above solution is still O(n</a:t>
            </a:r>
            <a:r>
              <a:rPr lang="en-IN" baseline="30000" dirty="0"/>
              <a:t>2</a:t>
            </a:r>
            <a:r>
              <a:rPr lang="en-IN" dirty="0"/>
              <a:t>). </a:t>
            </a:r>
            <a:endParaRPr lang="en-US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Strassen’s</a:t>
            </a:r>
            <a:r>
              <a:rPr lang="en-US" dirty="0"/>
              <a:t> Matrix Multiplication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142984"/>
            <a:ext cx="8229600" cy="5383219"/>
          </a:xfrm>
        </p:spPr>
        <p:txBody>
          <a:bodyPr/>
          <a:lstStyle/>
          <a:p>
            <a:r>
              <a:rPr lang="en-US" dirty="0"/>
              <a:t>Naïve Matrix </a:t>
            </a:r>
            <a:r>
              <a:rPr lang="en-US" dirty="0" err="1"/>
              <a:t>Mutiplication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42910" y="1928802"/>
            <a:ext cx="8501090" cy="492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IN" sz="2800" dirty="0"/>
              <a:t>for (</a:t>
            </a:r>
            <a:r>
              <a:rPr lang="en-IN" sz="2800" dirty="0" err="1"/>
              <a:t>int</a:t>
            </a:r>
            <a:r>
              <a:rPr lang="en-IN" sz="2800" dirty="0"/>
              <a:t> </a:t>
            </a:r>
            <a:r>
              <a:rPr lang="en-IN" sz="2800" dirty="0" err="1"/>
              <a:t>i</a:t>
            </a:r>
            <a:r>
              <a:rPr lang="en-IN" sz="2800" dirty="0"/>
              <a:t> = 0; </a:t>
            </a:r>
            <a:r>
              <a:rPr lang="en-IN" sz="2800" dirty="0" err="1"/>
              <a:t>i</a:t>
            </a:r>
            <a:r>
              <a:rPr lang="en-IN" sz="2800" dirty="0"/>
              <a:t> &lt; N; </a:t>
            </a:r>
            <a:r>
              <a:rPr lang="en-IN" sz="2800" dirty="0" err="1"/>
              <a:t>i</a:t>
            </a:r>
            <a:r>
              <a:rPr lang="en-IN" sz="2800" dirty="0"/>
              <a:t>++) </a:t>
            </a:r>
          </a:p>
          <a:p>
            <a:pPr fontAlgn="base"/>
            <a:r>
              <a:rPr lang="en-IN" sz="2800" dirty="0"/>
              <a:t>    { </a:t>
            </a:r>
          </a:p>
          <a:p>
            <a:pPr fontAlgn="base"/>
            <a:r>
              <a:rPr lang="en-IN" sz="2800" dirty="0"/>
              <a:t>        for (</a:t>
            </a:r>
            <a:r>
              <a:rPr lang="en-IN" sz="2800" dirty="0" err="1"/>
              <a:t>int</a:t>
            </a:r>
            <a:r>
              <a:rPr lang="en-IN" sz="2800" dirty="0"/>
              <a:t> j = 0; j &lt; N; j++) </a:t>
            </a:r>
          </a:p>
          <a:p>
            <a:pPr fontAlgn="base"/>
            <a:r>
              <a:rPr lang="en-IN" sz="2800" dirty="0"/>
              <a:t>        { </a:t>
            </a:r>
          </a:p>
          <a:p>
            <a:pPr fontAlgn="base"/>
            <a:r>
              <a:rPr lang="en-IN" sz="2800" dirty="0"/>
              <a:t>            C[</a:t>
            </a:r>
            <a:r>
              <a:rPr lang="en-IN" sz="2800" dirty="0" err="1"/>
              <a:t>i</a:t>
            </a:r>
            <a:r>
              <a:rPr lang="en-IN" sz="2800" dirty="0"/>
              <a:t>][j] = 0; </a:t>
            </a:r>
          </a:p>
          <a:p>
            <a:pPr fontAlgn="base"/>
            <a:r>
              <a:rPr lang="en-IN" sz="2800" dirty="0"/>
              <a:t>            for (</a:t>
            </a:r>
            <a:r>
              <a:rPr lang="en-IN" sz="2800" dirty="0" err="1"/>
              <a:t>int</a:t>
            </a:r>
            <a:r>
              <a:rPr lang="en-IN" sz="2800" dirty="0"/>
              <a:t> k = 0; k &lt; N; k++) </a:t>
            </a:r>
          </a:p>
          <a:p>
            <a:pPr fontAlgn="base"/>
            <a:r>
              <a:rPr lang="en-IN" sz="2800" dirty="0"/>
              <a:t>            { </a:t>
            </a:r>
          </a:p>
          <a:p>
            <a:pPr fontAlgn="base"/>
            <a:r>
              <a:rPr lang="en-IN" sz="2800" dirty="0"/>
              <a:t>                C[</a:t>
            </a:r>
            <a:r>
              <a:rPr lang="en-IN" sz="2800" dirty="0" err="1"/>
              <a:t>i</a:t>
            </a:r>
            <a:r>
              <a:rPr lang="en-IN" sz="2800" dirty="0"/>
              <a:t>][j] += A[</a:t>
            </a:r>
            <a:r>
              <a:rPr lang="en-IN" sz="2800" dirty="0" err="1"/>
              <a:t>i</a:t>
            </a:r>
            <a:r>
              <a:rPr lang="en-IN" sz="2800" dirty="0"/>
              <a:t>][k]*B[k][j]; </a:t>
            </a:r>
          </a:p>
          <a:p>
            <a:pPr fontAlgn="base"/>
            <a:r>
              <a:rPr lang="en-IN" sz="2800" dirty="0"/>
              <a:t>            } </a:t>
            </a:r>
          </a:p>
          <a:p>
            <a:pPr fontAlgn="base"/>
            <a:r>
              <a:rPr lang="en-IN" sz="2800" dirty="0"/>
              <a:t>        } </a:t>
            </a:r>
          </a:p>
          <a:p>
            <a:pPr fontAlgn="base"/>
            <a:r>
              <a:rPr lang="en-IN" sz="2800" dirty="0"/>
              <a:t>    } </a:t>
            </a:r>
          </a:p>
          <a:p>
            <a:pPr algn="ctr"/>
            <a:endParaRPr lang="en-IN" dirty="0"/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3214686"/>
            <a:ext cx="378618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54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9" y="1857364"/>
            <a:ext cx="3786182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541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4643446"/>
            <a:ext cx="378618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8670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and Conquer Matrix Multiplication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786478"/>
          </a:xfrm>
        </p:spPr>
        <p:txBody>
          <a:bodyPr/>
          <a:lstStyle/>
          <a:p>
            <a:r>
              <a:rPr lang="en-IN" dirty="0"/>
              <a:t>Following is simple Divide and Conquer method to multiply two square matrices:</a:t>
            </a:r>
            <a:br>
              <a:rPr lang="en-IN" dirty="0"/>
            </a:br>
            <a:r>
              <a:rPr lang="en-IN" dirty="0"/>
              <a:t>1) Divide matrices A and B in 4 sub-matrices of size N/2 x N/2 as shown in the below diagram.</a:t>
            </a:r>
            <a:br>
              <a:rPr lang="en-IN" dirty="0"/>
            </a:br>
            <a:r>
              <a:rPr lang="en-IN" dirty="0"/>
              <a:t>2) Calculate following values recursively.         </a:t>
            </a:r>
            <a:r>
              <a:rPr lang="en-IN" dirty="0" err="1"/>
              <a:t>ae</a:t>
            </a:r>
            <a:r>
              <a:rPr lang="en-IN" dirty="0"/>
              <a:t> + </a:t>
            </a:r>
            <a:r>
              <a:rPr lang="en-IN" dirty="0" err="1"/>
              <a:t>bg</a:t>
            </a:r>
            <a:r>
              <a:rPr lang="en-IN" dirty="0"/>
              <a:t>, </a:t>
            </a:r>
            <a:r>
              <a:rPr lang="en-IN" dirty="0" err="1"/>
              <a:t>af</a:t>
            </a:r>
            <a:r>
              <a:rPr lang="en-IN" dirty="0"/>
              <a:t> + </a:t>
            </a:r>
            <a:r>
              <a:rPr lang="en-IN" dirty="0" err="1"/>
              <a:t>bh</a:t>
            </a:r>
            <a:r>
              <a:rPr lang="en-IN" dirty="0"/>
              <a:t>, </a:t>
            </a:r>
            <a:r>
              <a:rPr lang="en-IN" dirty="0" err="1"/>
              <a:t>ce</a:t>
            </a:r>
            <a:r>
              <a:rPr lang="en-IN" dirty="0"/>
              <a:t> + dg and </a:t>
            </a:r>
            <a:r>
              <a:rPr lang="en-IN" dirty="0" err="1"/>
              <a:t>cf</a:t>
            </a:r>
            <a:r>
              <a:rPr lang="en-IN" dirty="0"/>
              <a:t> + dh.</a:t>
            </a:r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143380"/>
            <a:ext cx="5514975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357950" y="4357694"/>
            <a:ext cx="2571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T(N) = 8T(N/2) + O(N</a:t>
            </a:r>
            <a:r>
              <a:rPr lang="en-IN" sz="3200" baseline="30000" dirty="0"/>
              <a:t>2</a:t>
            </a:r>
            <a:r>
              <a:rPr lang="en-IN" sz="3200" dirty="0"/>
              <a:t>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6512" y="5500702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8-Multiplication</a:t>
            </a:r>
          </a:p>
          <a:p>
            <a:r>
              <a:rPr lang="en-US" dirty="0"/>
              <a:t>N</a:t>
            </a:r>
            <a:r>
              <a:rPr lang="en-US" baseline="30000" dirty="0"/>
              <a:t>2</a:t>
            </a:r>
            <a:r>
              <a:rPr lang="en-US" dirty="0"/>
              <a:t>-Addition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2)Using tabular method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2214554"/>
            <a:ext cx="4143372" cy="39116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n-US" sz="3200" dirty="0"/>
              <a:t>Algorithm sum(</a:t>
            </a:r>
            <a:r>
              <a:rPr lang="en-US" sz="3200" dirty="0" err="1"/>
              <a:t>a,n</a:t>
            </a:r>
            <a:r>
              <a:rPr lang="en-US" sz="3200" dirty="0"/>
              <a:t>)</a:t>
            </a:r>
          </a:p>
          <a:p>
            <a:r>
              <a:rPr lang="en-US" sz="3200" dirty="0"/>
              <a:t>{</a:t>
            </a:r>
          </a:p>
          <a:p>
            <a:r>
              <a:rPr lang="en-US" sz="3200" dirty="0"/>
              <a:t> s=0</a:t>
            </a:r>
          </a:p>
          <a:p>
            <a:r>
              <a:rPr lang="en-US" sz="3200" dirty="0"/>
              <a:t>for </a:t>
            </a:r>
            <a:r>
              <a:rPr lang="en-US" sz="3200" dirty="0" err="1"/>
              <a:t>i</a:t>
            </a:r>
            <a:r>
              <a:rPr lang="en-US" sz="3200" dirty="0"/>
              <a:t>=1 to n do</a:t>
            </a:r>
          </a:p>
          <a:p>
            <a:r>
              <a:rPr lang="en-US" sz="3200" dirty="0"/>
              <a:t>    s=</a:t>
            </a:r>
            <a:r>
              <a:rPr lang="en-US" sz="3200" dirty="0" err="1"/>
              <a:t>s+a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</a:t>
            </a:r>
          </a:p>
          <a:p>
            <a:r>
              <a:rPr lang="en-US" sz="3200" dirty="0"/>
              <a:t>return s</a:t>
            </a:r>
          </a:p>
          <a:p>
            <a:r>
              <a:rPr lang="en-US" sz="3200" dirty="0"/>
              <a:t>}</a:t>
            </a:r>
            <a:endParaRPr lang="en-IN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29025" y="1643050"/>
          <a:ext cx="4643502" cy="514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4">
                <a:tc>
                  <a:txBody>
                    <a:bodyPr/>
                    <a:lstStyle/>
                    <a:p>
                      <a:r>
                        <a:rPr lang="en-US" sz="2400" dirty="0"/>
                        <a:t>s/e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frequency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Total steps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n+1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n+1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2942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2942"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2n+3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000108"/>
          </a:xfrm>
        </p:spPr>
        <p:txBody>
          <a:bodyPr/>
          <a:lstStyle/>
          <a:p>
            <a:r>
              <a:rPr lang="en-US" dirty="0" err="1"/>
              <a:t>Strassen’s</a:t>
            </a:r>
            <a:r>
              <a:rPr lang="en-US" dirty="0"/>
              <a:t> Matrix Multiplication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6143644"/>
            <a:ext cx="671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Time Complexity= T(n)=</a:t>
            </a:r>
            <a:r>
              <a:rPr lang="en-IN" sz="3200" dirty="0"/>
              <a:t>7T(N/2) + O(N</a:t>
            </a:r>
            <a:r>
              <a:rPr lang="en-IN" sz="3200" baseline="30000" dirty="0"/>
              <a:t>2</a:t>
            </a:r>
            <a:r>
              <a:rPr lang="en-IN" sz="3200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9191625" cy="515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Strassen’s</a:t>
            </a:r>
            <a:r>
              <a:rPr lang="en-US" dirty="0"/>
              <a:t> Time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T(N) = 7T(N/2) + O(N</a:t>
            </a:r>
            <a:r>
              <a:rPr lang="en-IN" sz="3600" baseline="30000" dirty="0"/>
              <a:t>2</a:t>
            </a:r>
            <a:r>
              <a:rPr lang="en-IN" sz="3600" dirty="0"/>
              <a:t>) </a:t>
            </a:r>
          </a:p>
          <a:p>
            <a:r>
              <a:rPr lang="en-IN" sz="3600" dirty="0"/>
              <a:t>From </a:t>
            </a:r>
            <a:r>
              <a:rPr lang="en-IN" sz="3600" u="sng" dirty="0">
                <a:hlinkClick r:id="rId2"/>
              </a:rPr>
              <a:t>Master's Theorem</a:t>
            </a:r>
            <a:r>
              <a:rPr lang="en-IN" sz="3600" dirty="0"/>
              <a:t>, </a:t>
            </a:r>
          </a:p>
          <a:p>
            <a:r>
              <a:rPr lang="en-US" sz="3600" dirty="0"/>
              <a:t>a=7, b=2,d=2</a:t>
            </a:r>
          </a:p>
          <a:p>
            <a:r>
              <a:rPr lang="en-US" sz="3600" dirty="0"/>
              <a:t>a&gt;</a:t>
            </a:r>
            <a:r>
              <a:rPr lang="en-US" sz="3600" dirty="0" err="1"/>
              <a:t>b</a:t>
            </a:r>
            <a:r>
              <a:rPr lang="en-US" sz="3600" baseline="30000" dirty="0" err="1"/>
              <a:t>d</a:t>
            </a:r>
            <a:r>
              <a:rPr lang="en-US" sz="3600" dirty="0"/>
              <a:t> , Hence T(n)=N </a:t>
            </a:r>
            <a:r>
              <a:rPr lang="en-US" sz="3600" baseline="30000" dirty="0"/>
              <a:t>log</a:t>
            </a:r>
            <a:r>
              <a:rPr lang="en-US" sz="3600" baseline="-25000" dirty="0"/>
              <a:t> b </a:t>
            </a:r>
            <a:r>
              <a:rPr lang="en-US" sz="3600" baseline="30000" dirty="0"/>
              <a:t>a</a:t>
            </a:r>
            <a:endParaRPr lang="en-IN" sz="3600" baseline="30000" dirty="0"/>
          </a:p>
          <a:p>
            <a:r>
              <a:rPr lang="en-IN" sz="3600" dirty="0"/>
              <a:t>O(N</a:t>
            </a:r>
            <a:r>
              <a:rPr lang="en-IN" sz="3600" baseline="30000" dirty="0"/>
              <a:t>Log7</a:t>
            </a:r>
            <a:r>
              <a:rPr lang="en-IN" sz="3600" dirty="0"/>
              <a:t>) which is approximately O(N</a:t>
            </a:r>
            <a:r>
              <a:rPr lang="en-IN" sz="3600" baseline="30000" dirty="0"/>
              <a:t>2.8074</a:t>
            </a:r>
            <a:r>
              <a:rPr lang="en-IN" sz="3600" dirty="0"/>
              <a:t>)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Enhancement with </a:t>
            </a:r>
            <a:r>
              <a:rPr lang="en-US" dirty="0" err="1"/>
              <a:t>Strassens</a:t>
            </a:r>
            <a:endParaRPr lang="en-IN" dirty="0"/>
          </a:p>
        </p:txBody>
      </p:sp>
      <p:pic>
        <p:nvPicPr>
          <p:cNvPr id="166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285992"/>
            <a:ext cx="848995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Strassen’s</a:t>
            </a:r>
            <a:r>
              <a:rPr lang="en-US" dirty="0"/>
              <a:t> Matrix Multiplication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1.Perform matrix multiplication using </a:t>
            </a:r>
            <a:r>
              <a:rPr lang="en-US" dirty="0" err="1"/>
              <a:t>Strassen’s</a:t>
            </a:r>
            <a:r>
              <a:rPr lang="en-US" dirty="0"/>
              <a:t> method.</a:t>
            </a:r>
          </a:p>
          <a:p>
            <a:endParaRPr lang="en-US" dirty="0"/>
          </a:p>
          <a:p>
            <a:r>
              <a:rPr lang="en-US" dirty="0"/>
              <a:t>A=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B=</a:t>
            </a:r>
            <a:endParaRPr lang="en-IN" dirty="0"/>
          </a:p>
        </p:txBody>
      </p:sp>
      <p:sp>
        <p:nvSpPr>
          <p:cNvPr id="4" name="Double Bracket 3"/>
          <p:cNvSpPr/>
          <p:nvPr/>
        </p:nvSpPr>
        <p:spPr>
          <a:xfrm>
            <a:off x="1571604" y="3286124"/>
            <a:ext cx="1285884" cy="92869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/>
              <a:t>2   3</a:t>
            </a:r>
          </a:p>
          <a:p>
            <a:pPr algn="ctr"/>
            <a:r>
              <a:rPr lang="en-US" sz="3200" dirty="0"/>
              <a:t>3   2</a:t>
            </a:r>
            <a:endParaRPr lang="en-IN" sz="3200" dirty="0"/>
          </a:p>
        </p:txBody>
      </p:sp>
      <p:sp>
        <p:nvSpPr>
          <p:cNvPr id="5" name="Double Bracket 4"/>
          <p:cNvSpPr/>
          <p:nvPr/>
        </p:nvSpPr>
        <p:spPr>
          <a:xfrm>
            <a:off x="1571604" y="4857760"/>
            <a:ext cx="1285884" cy="92869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/>
              <a:t>4   3</a:t>
            </a:r>
          </a:p>
          <a:p>
            <a:pPr algn="ctr"/>
            <a:r>
              <a:rPr lang="en-US" sz="3200" dirty="0"/>
              <a:t>3   4</a:t>
            </a:r>
            <a:endParaRPr lang="en-IN" sz="3200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Strassen’s</a:t>
            </a:r>
            <a:r>
              <a:rPr lang="en-US" dirty="0"/>
              <a:t> Matrix Multiplication Example</a:t>
            </a:r>
            <a:endParaRPr lang="en-IN" dirty="0"/>
          </a:p>
        </p:txBody>
      </p:sp>
      <p:pic>
        <p:nvPicPr>
          <p:cNvPr id="135170" name="Picture 2" descr="C:\Users\Admin\Downloads\1 (5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000108"/>
            <a:ext cx="6929486" cy="58816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Strassen’s</a:t>
            </a:r>
            <a:r>
              <a:rPr lang="en-US" dirty="0"/>
              <a:t> Matrix Multiplication Example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6194" name="Picture 2" descr="C:\Users\Admin\Downloads\2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928670"/>
            <a:ext cx="7286676" cy="5929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Strassen’s</a:t>
            </a:r>
            <a:r>
              <a:rPr lang="en-US" dirty="0"/>
              <a:t> Matrix Multiplication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572140"/>
          </a:xfrm>
        </p:spPr>
        <p:txBody>
          <a:bodyPr/>
          <a:lstStyle/>
          <a:p>
            <a:r>
              <a:rPr lang="en-US" dirty="0"/>
              <a:t>1)Solve matrix multiplication using </a:t>
            </a:r>
            <a:r>
              <a:rPr lang="en-US" dirty="0" err="1"/>
              <a:t>Strassens</a:t>
            </a:r>
            <a:r>
              <a:rPr lang="en-US" dirty="0"/>
              <a:t> multiplication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A=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B=</a:t>
            </a:r>
            <a:endParaRPr lang="en-IN" dirty="0"/>
          </a:p>
        </p:txBody>
      </p:sp>
      <p:sp>
        <p:nvSpPr>
          <p:cNvPr id="4" name="Double Bracket 3"/>
          <p:cNvSpPr/>
          <p:nvPr/>
        </p:nvSpPr>
        <p:spPr>
          <a:xfrm>
            <a:off x="1142976" y="2428868"/>
            <a:ext cx="2357454" cy="228601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/>
              <a:t>2  1  1  3</a:t>
            </a:r>
          </a:p>
          <a:p>
            <a:pPr algn="ctr"/>
            <a:r>
              <a:rPr lang="en-US" sz="3200" dirty="0"/>
              <a:t>6  0  4  5</a:t>
            </a:r>
          </a:p>
          <a:p>
            <a:pPr algn="ctr"/>
            <a:r>
              <a:rPr lang="en-US" sz="3200" dirty="0"/>
              <a:t>3  2  1  8</a:t>
            </a:r>
          </a:p>
          <a:p>
            <a:pPr algn="ctr"/>
            <a:r>
              <a:rPr lang="en-US" sz="3200" dirty="0"/>
              <a:t>4  3  2  1</a:t>
            </a:r>
            <a:endParaRPr lang="en-IN" sz="3200" dirty="0"/>
          </a:p>
        </p:txBody>
      </p:sp>
      <p:sp>
        <p:nvSpPr>
          <p:cNvPr id="5" name="Double Bracket 4"/>
          <p:cNvSpPr/>
          <p:nvPr/>
        </p:nvSpPr>
        <p:spPr>
          <a:xfrm>
            <a:off x="1142976" y="5000636"/>
            <a:ext cx="2286016" cy="185736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 algn="ctr"/>
            <a:r>
              <a:rPr lang="en-US" sz="3000" dirty="0"/>
              <a:t>1   0   0   3</a:t>
            </a:r>
          </a:p>
          <a:p>
            <a:pPr marL="342900" indent="-342900" algn="ctr"/>
            <a:r>
              <a:rPr lang="en-US" sz="3000" dirty="0"/>
              <a:t>2   1   1   6</a:t>
            </a:r>
          </a:p>
          <a:p>
            <a:pPr marL="342900" indent="-342900" algn="ctr"/>
            <a:r>
              <a:rPr lang="en-US" sz="3000" dirty="0"/>
              <a:t>7   1   8   3</a:t>
            </a:r>
          </a:p>
          <a:p>
            <a:pPr marL="342900" indent="-342900" algn="ctr"/>
            <a:r>
              <a:rPr lang="en-US" sz="3000" dirty="0"/>
              <a:t>0   5   4   0</a:t>
            </a:r>
            <a:endParaRPr lang="en-IN" sz="3000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Asked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85860"/>
            <a:ext cx="828680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785794"/>
          </a:xfrm>
        </p:spPr>
        <p:txBody>
          <a:bodyPr/>
          <a:lstStyle/>
          <a:p>
            <a:r>
              <a:rPr lang="en-US" dirty="0"/>
              <a:t>Questions Asked</a:t>
            </a:r>
            <a:endParaRPr lang="en-IN" dirty="0"/>
          </a:p>
        </p:txBody>
      </p:sp>
      <p:pic>
        <p:nvPicPr>
          <p:cNvPr id="139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0452" y="857232"/>
            <a:ext cx="7630638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Asked</a:t>
            </a:r>
            <a:endParaRPr lang="en-IN" dirty="0"/>
          </a:p>
        </p:txBody>
      </p:sp>
      <p:pic>
        <p:nvPicPr>
          <p:cNvPr id="140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071546"/>
            <a:ext cx="771530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Another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00034" y="1428736"/>
            <a:ext cx="4000528" cy="45720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Algorithm  </a:t>
            </a:r>
            <a:r>
              <a:rPr lang="en-US" sz="2800" dirty="0" err="1"/>
              <a:t>Rsum</a:t>
            </a:r>
            <a:r>
              <a:rPr lang="en-US" sz="2800" dirty="0"/>
              <a:t>(</a:t>
            </a:r>
            <a:r>
              <a:rPr lang="en-US" sz="2800" dirty="0" err="1"/>
              <a:t>a,n</a:t>
            </a:r>
            <a:r>
              <a:rPr lang="en-US" sz="2800" dirty="0"/>
              <a:t>)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If (n&lt;=0) then</a:t>
            </a:r>
          </a:p>
          <a:p>
            <a:r>
              <a:rPr lang="en-US" sz="2800" dirty="0"/>
              <a:t> return 0</a:t>
            </a:r>
          </a:p>
          <a:p>
            <a:r>
              <a:rPr lang="en-US" sz="2800" dirty="0"/>
              <a:t>Else</a:t>
            </a:r>
          </a:p>
          <a:p>
            <a:r>
              <a:rPr lang="en-US" sz="2800" dirty="0"/>
              <a:t> return </a:t>
            </a:r>
            <a:r>
              <a:rPr lang="en-US" sz="2800" dirty="0" err="1"/>
              <a:t>Rsum</a:t>
            </a:r>
            <a:r>
              <a:rPr lang="en-US" sz="2800" dirty="0"/>
              <a:t>(a,n-10)+a[n]</a:t>
            </a:r>
          </a:p>
          <a:p>
            <a:r>
              <a:rPr lang="en-US" sz="2800" dirty="0"/>
              <a:t>}</a:t>
            </a:r>
            <a:endParaRPr lang="en-IN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00496" y="857232"/>
          <a:ext cx="4643504" cy="5648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8694">
                <a:tc>
                  <a:txBody>
                    <a:bodyPr/>
                    <a:lstStyle/>
                    <a:p>
                      <a:r>
                        <a:rPr lang="en-US" sz="2400" dirty="0"/>
                        <a:t>s/e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F(n=0)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F(n&gt;0)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TS(n=0)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TS(n&gt;0)</a:t>
                      </a:r>
                      <a:endParaRPr lang="en-IN" sz="2400" dirty="0"/>
                    </a:p>
                    <a:p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8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84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40">
                <a:tc>
                  <a:txBody>
                    <a:bodyPr/>
                    <a:lstStyle/>
                    <a:p>
                      <a:r>
                        <a:rPr lang="en-US" sz="2400" dirty="0"/>
                        <a:t>1+X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1+X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644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72"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7390"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2+X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4282" y="6357958"/>
            <a:ext cx="54292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T(n)=2+2+2…n+1 times=2(n+1)</a:t>
            </a:r>
            <a:endParaRPr lang="en-IN" sz="2700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Asked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52574"/>
            <a:ext cx="8072494" cy="4805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Asked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57298"/>
            <a:ext cx="8643967" cy="1419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714620"/>
            <a:ext cx="8715404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Asked</a:t>
            </a:r>
            <a:endParaRPr lang="en-IN" dirty="0"/>
          </a:p>
        </p:txBody>
      </p:sp>
      <p:pic>
        <p:nvPicPr>
          <p:cNvPr id="143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600200"/>
            <a:ext cx="7286676" cy="468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Books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00066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 Fundamentals of Computer Algorithms – E. Horowitz et al, 2nd Edition UP.-  Divide and Conquer Strategy</a:t>
            </a:r>
          </a:p>
          <a:p>
            <a:r>
              <a:rPr lang="en-US" dirty="0"/>
              <a:t>2.</a:t>
            </a:r>
            <a:r>
              <a:rPr lang="en-IN" dirty="0"/>
              <a:t> Introduction to Algorithms, 3th Edition, Thomas H </a:t>
            </a:r>
            <a:r>
              <a:rPr lang="en-IN" dirty="0" err="1"/>
              <a:t>Cormen</a:t>
            </a:r>
            <a:r>
              <a:rPr lang="en-IN" dirty="0"/>
              <a:t>, Charles E </a:t>
            </a:r>
            <a:r>
              <a:rPr lang="en-IN" dirty="0" err="1"/>
              <a:t>Lieserson</a:t>
            </a:r>
            <a:r>
              <a:rPr lang="en-IN" dirty="0"/>
              <a:t>, Ronald L </a:t>
            </a:r>
            <a:r>
              <a:rPr lang="en-IN" dirty="0" err="1"/>
              <a:t>Rivest</a:t>
            </a:r>
            <a:r>
              <a:rPr lang="en-IN" dirty="0"/>
              <a:t> and Clifford Stein, MIT Press/McGraw-Hill.- Recurrence Relation</a:t>
            </a:r>
          </a:p>
          <a:p>
            <a:r>
              <a:rPr lang="en-US" dirty="0"/>
              <a:t>3. Design and Analysis of Algorithm –V. V </a:t>
            </a:r>
            <a:r>
              <a:rPr lang="en-US" dirty="0" err="1"/>
              <a:t>Muniswamy</a:t>
            </a:r>
            <a:r>
              <a:rPr lang="en-US" dirty="0"/>
              <a:t>- Problems on Recurrence Relation(Reference Book)</a:t>
            </a:r>
            <a:endParaRPr lang="en-IN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183"/>
            <a:ext cx="8229600" cy="278608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9600" dirty="0"/>
              <a:t>Thank You</a:t>
            </a:r>
            <a:endParaRPr lang="en-IN" sz="9600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Additional Problems</a:t>
            </a:r>
            <a:endParaRPr lang="en-IN" dirty="0"/>
          </a:p>
        </p:txBody>
      </p:sp>
      <p:pic>
        <p:nvPicPr>
          <p:cNvPr id="168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409076"/>
            <a:ext cx="7599252" cy="502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Additional Problems</a:t>
            </a:r>
            <a:endParaRPr lang="en-IN" dirty="0"/>
          </a:p>
        </p:txBody>
      </p:sp>
      <p:pic>
        <p:nvPicPr>
          <p:cNvPr id="169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8442" y="1714488"/>
            <a:ext cx="8376315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Hierarchy of functions</a:t>
            </a:r>
            <a:br>
              <a:rPr lang="en-US" dirty="0"/>
            </a:br>
            <a:endParaRPr lang="en-IN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1828800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600" dirty="0"/>
              <a:t>1, log</a:t>
            </a:r>
            <a:r>
              <a:rPr lang="en-US" sz="3600" baseline="-25000" dirty="0"/>
              <a:t>2</a:t>
            </a:r>
            <a:r>
              <a:rPr lang="en-US" sz="3600" dirty="0"/>
              <a:t>n, </a:t>
            </a:r>
            <a:r>
              <a:rPr lang="en-US" sz="3600" baseline="30000" dirty="0"/>
              <a:t>3</a:t>
            </a:r>
            <a:r>
              <a:rPr lang="en-US" sz="3600" dirty="0">
                <a:sym typeface="Symbol" charset="2"/>
              </a:rPr>
              <a:t>n, n, n, nlog</a:t>
            </a:r>
            <a:r>
              <a:rPr lang="en-US" sz="3600" baseline="-25000" dirty="0">
                <a:sym typeface="Symbol" charset="2"/>
              </a:rPr>
              <a:t>2</a:t>
            </a:r>
            <a:r>
              <a:rPr lang="en-US" sz="3600" dirty="0">
                <a:sym typeface="Symbol" charset="2"/>
              </a:rPr>
              <a:t>n, </a:t>
            </a:r>
            <a:r>
              <a:rPr lang="en-US" sz="3600" dirty="0" err="1">
                <a:sym typeface="Symbol" charset="2"/>
              </a:rPr>
              <a:t>nn</a:t>
            </a:r>
            <a:r>
              <a:rPr lang="en-US" sz="3600" dirty="0">
                <a:sym typeface="Symbol" charset="2"/>
              </a:rPr>
              <a:t>, n</a:t>
            </a:r>
            <a:r>
              <a:rPr lang="en-US" sz="3600" baseline="30000" dirty="0">
                <a:sym typeface="Symbol" charset="2"/>
              </a:rPr>
              <a:t>2</a:t>
            </a:r>
            <a:r>
              <a:rPr lang="en-US" sz="3600" dirty="0">
                <a:sym typeface="Symbol" charset="2"/>
              </a:rPr>
              <a:t>, n</a:t>
            </a:r>
            <a:r>
              <a:rPr lang="en-US" sz="3600" baseline="30000" dirty="0">
                <a:sym typeface="Symbol" charset="2"/>
              </a:rPr>
              <a:t>3</a:t>
            </a:r>
            <a:r>
              <a:rPr lang="en-US" sz="3600" dirty="0">
                <a:sym typeface="Symbol" charset="2"/>
              </a:rPr>
              <a:t>, 2</a:t>
            </a:r>
            <a:r>
              <a:rPr lang="en-US" sz="3600" baseline="30000" dirty="0">
                <a:sym typeface="Symbol" charset="2"/>
              </a:rPr>
              <a:t>n</a:t>
            </a:r>
            <a:r>
              <a:rPr lang="en-US" sz="3600" dirty="0">
                <a:sym typeface="Symbol" charset="2"/>
              </a:rPr>
              <a:t>, n!, </a:t>
            </a:r>
            <a:r>
              <a:rPr lang="en-US" sz="3600" dirty="0" err="1">
                <a:sym typeface="Symbol" charset="2"/>
              </a:rPr>
              <a:t>n</a:t>
            </a:r>
            <a:r>
              <a:rPr lang="en-US" sz="3600" baseline="30000" dirty="0" err="1">
                <a:sym typeface="Symbol" charset="2"/>
              </a:rPr>
              <a:t>n</a:t>
            </a:r>
            <a:endParaRPr lang="en-US" sz="3600" baseline="30000" dirty="0">
              <a:sym typeface="Symbol" charset="2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704850" y="3140075"/>
            <a:ext cx="77358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sym typeface="Symbol" charset="2"/>
              </a:rPr>
              <a:t>Each one is Big-Oh of any function to its right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Rules of Logarithms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514600"/>
            <a:ext cx="52578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</a:t>
            </a:r>
            <a:r>
              <a:rPr lang="en-US" sz="3600" dirty="0" err="1"/>
              <a:t>xy</a:t>
            </a:r>
            <a:r>
              <a:rPr lang="en-US" sz="3600" dirty="0"/>
              <a:t>)</a:t>
            </a:r>
          </a:p>
          <a:p>
            <a:pPr>
              <a:buFontTx/>
              <a:buNone/>
            </a:pP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(x/y)</a:t>
            </a:r>
          </a:p>
          <a:p>
            <a:pPr>
              <a:buFontTx/>
              <a:buNone/>
            </a:pP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</a:t>
            </a:r>
            <a:r>
              <a:rPr lang="en-US" sz="3600" dirty="0" err="1"/>
              <a:t>x</a:t>
            </a:r>
            <a:r>
              <a:rPr lang="en-US" sz="3600" baseline="30000" dirty="0" err="1"/>
              <a:t>y</a:t>
            </a:r>
            <a:r>
              <a:rPr lang="en-US" sz="3600" dirty="0"/>
              <a:t>)</a:t>
            </a:r>
          </a:p>
          <a:p>
            <a:pPr>
              <a:buFontTx/>
              <a:buNone/>
            </a:pPr>
            <a:r>
              <a:rPr lang="en-US" sz="3600" dirty="0"/>
              <a:t>If x = y</a:t>
            </a:r>
          </a:p>
          <a:p>
            <a:pPr>
              <a:buFontTx/>
              <a:buNone/>
            </a:pPr>
            <a:r>
              <a:rPr lang="en-US" sz="3600" dirty="0"/>
              <a:t>If x &lt; y</a:t>
            </a:r>
          </a:p>
          <a:p>
            <a:pPr>
              <a:buFontTx/>
              <a:buNone/>
            </a:pP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(-</a:t>
            </a:r>
            <a:r>
              <a:rPr lang="en-US" sz="3600" dirty="0">
                <a:sym typeface="Symbol" charset="2"/>
              </a:rPr>
              <a:t>|</a:t>
            </a:r>
            <a:r>
              <a:rPr lang="en-US" sz="3600" dirty="0"/>
              <a:t>x</a:t>
            </a:r>
            <a:r>
              <a:rPr lang="en-US" sz="3600" dirty="0">
                <a:sym typeface="Symbol" charset="2"/>
              </a:rPr>
              <a:t>|</a:t>
            </a:r>
            <a:r>
              <a:rPr lang="en-US" sz="3600" dirty="0"/>
              <a:t>) is undefined 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200400" y="2514600"/>
            <a:ext cx="45720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3600" dirty="0"/>
              <a:t>= </a:t>
            </a: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(x) + </a:t>
            </a: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(y)</a:t>
            </a:r>
          </a:p>
          <a:p>
            <a:pPr>
              <a:buFontTx/>
              <a:buNone/>
            </a:pPr>
            <a:r>
              <a:rPr lang="en-US" sz="3600" dirty="0"/>
              <a:t>= </a:t>
            </a: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(x) - </a:t>
            </a: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(y)</a:t>
            </a:r>
          </a:p>
          <a:p>
            <a:pPr>
              <a:buFontTx/>
              <a:buNone/>
            </a:pPr>
            <a:r>
              <a:rPr lang="en-US" sz="3600" dirty="0"/>
              <a:t>= </a:t>
            </a:r>
            <a:r>
              <a:rPr lang="en-US" sz="3600" dirty="0" err="1"/>
              <a:t>ylog</a:t>
            </a:r>
            <a:r>
              <a:rPr lang="en-US" sz="3600" baseline="-25000" dirty="0" err="1"/>
              <a:t>z</a:t>
            </a:r>
            <a:r>
              <a:rPr lang="en-US" sz="3600" dirty="0"/>
              <a:t> (x)</a:t>
            </a:r>
          </a:p>
          <a:p>
            <a:pPr>
              <a:buFontTx/>
              <a:buNone/>
            </a:pPr>
            <a:r>
              <a:rPr lang="en-US" sz="3600" dirty="0"/>
              <a:t>then </a:t>
            </a: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(x) = </a:t>
            </a: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(y)</a:t>
            </a:r>
          </a:p>
          <a:p>
            <a:pPr>
              <a:buFontTx/>
              <a:buNone/>
            </a:pPr>
            <a:r>
              <a:rPr lang="en-US" sz="3600" dirty="0"/>
              <a:t>then </a:t>
            </a: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(x) &lt; </a:t>
            </a: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(y)</a:t>
            </a:r>
          </a:p>
          <a:p>
            <a:pPr>
              <a:buFontTx/>
              <a:buNone/>
            </a:pPr>
            <a:endParaRPr lang="en-US" sz="3600" dirty="0"/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822325" y="1720850"/>
            <a:ext cx="4841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dirty="0"/>
              <a:t>If </a:t>
            </a:r>
            <a:r>
              <a:rPr lang="en-US" sz="3600" dirty="0" err="1"/>
              <a:t>log</a:t>
            </a:r>
            <a:r>
              <a:rPr lang="en-US" sz="3600" baseline="-25000" dirty="0" err="1"/>
              <a:t>z</a:t>
            </a:r>
            <a:r>
              <a:rPr lang="en-US" sz="3600" dirty="0"/>
              <a:t> (x) = a, then x = </a:t>
            </a:r>
            <a:r>
              <a:rPr lang="en-US" sz="3600" dirty="0" err="1"/>
              <a:t>z</a:t>
            </a:r>
            <a:r>
              <a:rPr lang="en-US" sz="3600" baseline="30000" dirty="0" err="1"/>
              <a:t>a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uild="p" autoUpdateAnimBg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Equations</a:t>
            </a:r>
            <a:endParaRPr lang="en-IN" dirty="0"/>
          </a:p>
        </p:txBody>
      </p:sp>
      <p:pic>
        <p:nvPicPr>
          <p:cNvPr id="149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6490" y="2071678"/>
            <a:ext cx="8610352" cy="36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Another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00034" y="1214422"/>
            <a:ext cx="4000528" cy="45720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Algorithm  Add(</a:t>
            </a:r>
            <a:r>
              <a:rPr lang="en-US" sz="2800" dirty="0" err="1"/>
              <a:t>a,b,c,m,n</a:t>
            </a:r>
            <a:r>
              <a:rPr lang="en-US" sz="2800" dirty="0"/>
              <a:t>)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=1 to m do</a:t>
            </a:r>
          </a:p>
          <a:p>
            <a:r>
              <a:rPr lang="en-US" sz="2800" dirty="0"/>
              <a:t>   for j=1 to n do</a:t>
            </a:r>
          </a:p>
          <a:p>
            <a:r>
              <a:rPr lang="en-US" sz="2800" dirty="0"/>
              <a:t>      c[</a:t>
            </a:r>
            <a:r>
              <a:rPr lang="en-US" sz="2800" dirty="0" err="1"/>
              <a:t>i,j</a:t>
            </a:r>
            <a:r>
              <a:rPr lang="en-US" sz="2800" dirty="0"/>
              <a:t>]=a[</a:t>
            </a:r>
            <a:r>
              <a:rPr lang="en-US" sz="2800" dirty="0" err="1"/>
              <a:t>I,j</a:t>
            </a:r>
            <a:r>
              <a:rPr lang="en-US" sz="2800" dirty="0"/>
              <a:t>]+b[</a:t>
            </a:r>
            <a:r>
              <a:rPr lang="en-US" sz="2800" dirty="0" err="1"/>
              <a:t>I,j</a:t>
            </a:r>
            <a:r>
              <a:rPr lang="en-US" sz="2800" dirty="0"/>
              <a:t>]</a:t>
            </a:r>
          </a:p>
          <a:p>
            <a:r>
              <a:rPr lang="en-US" sz="2800" dirty="0"/>
              <a:t>}</a:t>
            </a:r>
            <a:endParaRPr lang="en-IN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00562" y="1142984"/>
          <a:ext cx="3857718" cy="460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8694">
                <a:tc>
                  <a:txBody>
                    <a:bodyPr/>
                    <a:lstStyle/>
                    <a:p>
                      <a:r>
                        <a:rPr lang="en-US" sz="2400" dirty="0"/>
                        <a:t>s/e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Frequency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Total</a:t>
                      </a:r>
                      <a:r>
                        <a:rPr lang="en-US" sz="2400" baseline="0" dirty="0"/>
                        <a:t> count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8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m+1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m+1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84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m(n+1)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mn+m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mn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mn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40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390"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2mn+2m+1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0034" y="6143644"/>
            <a:ext cx="4071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T(n)=2mn+2m+1</a:t>
            </a:r>
            <a:endParaRPr lang="en-IN" sz="270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Equations</a:t>
            </a:r>
            <a:endParaRPr lang="en-IN" dirty="0"/>
          </a:p>
        </p:txBody>
      </p:sp>
      <p:pic>
        <p:nvPicPr>
          <p:cNvPr id="150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8331" y="1643050"/>
            <a:ext cx="764816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of Linear Search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214974"/>
          </a:xfrm>
        </p:spPr>
        <p:txBody>
          <a:bodyPr/>
          <a:lstStyle/>
          <a:p>
            <a:pPr fontAlgn="base"/>
            <a:r>
              <a:rPr lang="en-IN" dirty="0"/>
              <a:t>Start from the leftmost element of array and one by one compare x with each element of array</a:t>
            </a:r>
          </a:p>
          <a:p>
            <a:pPr fontAlgn="base"/>
            <a:r>
              <a:rPr lang="en-IN" dirty="0"/>
              <a:t>If x matches with an element, return the index.</a:t>
            </a:r>
          </a:p>
          <a:p>
            <a:pPr fontAlgn="base"/>
            <a:r>
              <a:rPr lang="en-IN" dirty="0"/>
              <a:t>If x doesn’t match with any of elements, return -1.</a:t>
            </a:r>
          </a:p>
          <a:p>
            <a:pPr fontAlgn="base"/>
            <a:r>
              <a:rPr lang="en-US" dirty="0"/>
              <a:t>Ex: Consider  an array A={10,50,30,70,80,60,20,90,40}</a:t>
            </a:r>
            <a:endParaRPr lang="en-IN" dirty="0"/>
          </a:p>
          <a:p>
            <a:pPr fontAlgn="base"/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785926"/>
            <a:ext cx="48291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4282" y="3811012"/>
            <a:ext cx="89297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The best time complexity of linear search is O(1)</a:t>
            </a:r>
          </a:p>
          <a:p>
            <a:r>
              <a:rPr lang="en-IN" sz="3200" dirty="0"/>
              <a:t>The average time complexity of the above algorithm is O(n)</a:t>
            </a:r>
          </a:p>
          <a:p>
            <a:r>
              <a:rPr lang="en-IN" sz="3200" dirty="0"/>
              <a:t>The worst time complexity of the above algorithm is O(n)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growth function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6130" y="1071546"/>
            <a:ext cx="7503456" cy="49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42910" y="6143644"/>
            <a:ext cx="7786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of Time Complexity: T(n)=n</a:t>
            </a:r>
            <a:r>
              <a:rPr lang="en-US" sz="3200" baseline="30000" dirty="0"/>
              <a:t>2</a:t>
            </a:r>
            <a:r>
              <a:rPr lang="en-US" sz="3200" dirty="0"/>
              <a:t>+2n+3</a:t>
            </a:r>
            <a:endParaRPr lang="en-IN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428736"/>
            <a:ext cx="8786874" cy="5072098"/>
          </a:xfrm>
        </p:spPr>
        <p:txBody>
          <a:bodyPr>
            <a:normAutofit/>
          </a:bodyPr>
          <a:lstStyle/>
          <a:p>
            <a:r>
              <a:rPr lang="en-US" sz="3600" u="sng" dirty="0"/>
              <a:t>1.Big Oh(O)</a:t>
            </a:r>
            <a:r>
              <a:rPr lang="en-IN" sz="3600" u="sng" dirty="0"/>
              <a:t> </a:t>
            </a:r>
            <a:r>
              <a:rPr lang="en-IN" sz="3600" dirty="0"/>
              <a:t>: “f(n) is O(g(n))” </a:t>
            </a:r>
            <a:r>
              <a:rPr lang="en-IN" sz="3600" dirty="0" err="1"/>
              <a:t>iff</a:t>
            </a:r>
            <a:r>
              <a:rPr lang="en-IN" sz="3600" dirty="0"/>
              <a:t> for some constants c and N₀, f(n) ≤ cg(n) for all N &gt; N₀</a:t>
            </a:r>
            <a:endParaRPr lang="en-US" sz="3600" dirty="0"/>
          </a:p>
          <a:p>
            <a:r>
              <a:rPr lang="en-US" sz="3600" u="sng" dirty="0"/>
              <a:t>2.Big Omega(</a:t>
            </a:r>
            <a:r>
              <a:rPr lang="el-GR" sz="3600" u="sng" dirty="0"/>
              <a:t>Ω</a:t>
            </a:r>
            <a:r>
              <a:rPr lang="en-US" sz="3600" u="sng" dirty="0"/>
              <a:t>):f(n)=</a:t>
            </a:r>
            <a:r>
              <a:rPr lang="el-GR" sz="3600" u="sng" dirty="0"/>
              <a:t> Ω </a:t>
            </a:r>
            <a:r>
              <a:rPr lang="en-US" sz="3600" u="sng" dirty="0"/>
              <a:t>(g(n)), </a:t>
            </a:r>
            <a:r>
              <a:rPr lang="en-IN" sz="3600" dirty="0" err="1"/>
              <a:t>iff</a:t>
            </a:r>
            <a:r>
              <a:rPr lang="en-IN" sz="3600" dirty="0"/>
              <a:t> for some constants c and N₀, f(n) ≥ cg(n) for all N &gt; N₀</a:t>
            </a:r>
            <a:endParaRPr lang="en-US" sz="3600" dirty="0"/>
          </a:p>
          <a:p>
            <a:r>
              <a:rPr lang="en-US" sz="3600" u="sng" dirty="0"/>
              <a:t>3.Big Theta(</a:t>
            </a:r>
            <a:r>
              <a:rPr lang="az-Cyrl-AZ" sz="3600" u="sng" dirty="0"/>
              <a:t>Ө</a:t>
            </a:r>
            <a:r>
              <a:rPr lang="en-US" sz="3600" u="sng" dirty="0"/>
              <a:t>):</a:t>
            </a:r>
            <a:r>
              <a:rPr lang="pt-BR" sz="3600" dirty="0"/>
              <a:t>iff f(n) is O(g(n)) and f(n) is Ω(g(n))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1.Big Oh(O)</a:t>
            </a:r>
            <a:br>
              <a:rPr lang="en-US" dirty="0"/>
            </a:b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6876" y="1049164"/>
            <a:ext cx="8731404" cy="5523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/>
          <a:lstStyle/>
          <a:p>
            <a:r>
              <a:rPr lang="en-US" dirty="0"/>
              <a:t>An algorithm is finite set of instruction if followed accomplishes a particular task.</a:t>
            </a:r>
          </a:p>
          <a:p>
            <a:r>
              <a:rPr lang="en-US" dirty="0"/>
              <a:t>Ex: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071670" y="2643182"/>
            <a:ext cx="5072098" cy="30718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Algorithm  </a:t>
            </a:r>
            <a:r>
              <a:rPr lang="en-US" sz="2400" b="1" dirty="0" err="1"/>
              <a:t>checkEven</a:t>
            </a:r>
            <a:r>
              <a:rPr lang="en-US" sz="2400" b="1" dirty="0"/>
              <a:t>(n)</a:t>
            </a:r>
          </a:p>
          <a:p>
            <a:r>
              <a:rPr lang="en-US" sz="2400" b="1" dirty="0"/>
              <a:t>{</a:t>
            </a:r>
          </a:p>
          <a:p>
            <a:pPr lvl="1"/>
            <a:r>
              <a:rPr lang="en-US" sz="2400" b="1" dirty="0"/>
              <a:t>If(n%2==0)</a:t>
            </a:r>
          </a:p>
          <a:p>
            <a:pPr lvl="1"/>
            <a:r>
              <a:rPr lang="en-US" sz="2400" b="1" dirty="0"/>
              <a:t>	Print “Even”</a:t>
            </a:r>
          </a:p>
          <a:p>
            <a:pPr lvl="1"/>
            <a:r>
              <a:rPr lang="en-US" sz="2400" b="1" dirty="0"/>
              <a:t>Else</a:t>
            </a:r>
          </a:p>
          <a:p>
            <a:pPr lvl="1"/>
            <a:r>
              <a:rPr lang="en-US" sz="2400" b="1" dirty="0"/>
              <a:t>	</a:t>
            </a:r>
            <a:r>
              <a:rPr lang="en-US" sz="2400" b="1" dirty="0" err="1"/>
              <a:t>Print”Odd</a:t>
            </a:r>
            <a:r>
              <a:rPr lang="en-US" sz="2400" b="1" dirty="0"/>
              <a:t>”</a:t>
            </a:r>
          </a:p>
          <a:p>
            <a:r>
              <a:rPr lang="en-US" sz="2400" b="1" dirty="0"/>
              <a:t>}</a:t>
            </a:r>
            <a:endParaRPr lang="en-IN" sz="2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Big Oh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72164"/>
          </a:xfrm>
        </p:spPr>
        <p:txBody>
          <a:bodyPr>
            <a:normAutofit/>
          </a:bodyPr>
          <a:lstStyle/>
          <a:p>
            <a:r>
              <a:rPr lang="en-US" sz="3600" dirty="0"/>
              <a:t>Example: P.T </a:t>
            </a:r>
            <a:r>
              <a:rPr lang="en-US" sz="3600" dirty="0">
                <a:sym typeface="Symbol" pitchFamily="18" charset="2"/>
              </a:rPr>
              <a:t>2n + 10 is O(n)</a:t>
            </a:r>
          </a:p>
          <a:p>
            <a:pPr lvl="1">
              <a:buFont typeface="Wingdings" pitchFamily="2" charset="2"/>
              <a:buChar char="§"/>
            </a:pPr>
            <a:r>
              <a:rPr lang="en-US" sz="3600" dirty="0">
                <a:sym typeface="Symbol" pitchFamily="18" charset="2"/>
              </a:rPr>
              <a:t>2n + 10 </a:t>
            </a:r>
            <a:r>
              <a:rPr lang="en-US" sz="3600" dirty="0"/>
              <a:t> </a:t>
            </a:r>
            <a:r>
              <a:rPr lang="en-US" sz="3600" dirty="0" err="1">
                <a:sym typeface="Symbol" pitchFamily="18" charset="2"/>
              </a:rPr>
              <a:t>cn</a:t>
            </a:r>
            <a:endParaRPr lang="en-US" sz="3600" dirty="0">
              <a:sym typeface="Symbol" pitchFamily="18" charset="2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3600" dirty="0">
                <a:sym typeface="Symbol" pitchFamily="18" charset="2"/>
              </a:rPr>
              <a:t>2+10/n  c  [Divide both sides by n]</a:t>
            </a:r>
          </a:p>
          <a:p>
            <a:pPr lvl="1">
              <a:buFont typeface="Wingdings" pitchFamily="2" charset="2"/>
              <a:buChar char="§"/>
            </a:pPr>
            <a:r>
              <a:rPr lang="en-US" sz="3600" dirty="0">
                <a:sym typeface="Symbol" pitchFamily="18" charset="2"/>
              </a:rPr>
              <a:t>Pick c &gt;=12 and n0 = 1</a:t>
            </a:r>
          </a:p>
          <a:p>
            <a:pPr lvl="1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86520"/>
            <a:ext cx="2895600" cy="365125"/>
          </a:xfrm>
        </p:spPr>
        <p:txBody>
          <a:bodyPr/>
          <a:lstStyle/>
          <a:p>
            <a:r>
              <a:rPr lang="en-US"/>
              <a:t>Analysis of Algorithms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06AE-2660-4634-B048-952C514D8E54}" type="slidenum">
              <a:rPr lang="en-US"/>
              <a:pPr/>
              <a:t>21</a:t>
            </a:fld>
            <a:endParaRPr 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685800" y="228600"/>
            <a:ext cx="5638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en-US" sz="4400" dirty="0">
                <a:solidFill>
                  <a:schemeClr val="tx2"/>
                </a:solidFill>
              </a:rPr>
              <a:t>Big-Omega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472" y="1214422"/>
            <a:ext cx="814393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</a:pPr>
            <a:r>
              <a:rPr lang="en-US" altLang="en-US" sz="3000" dirty="0"/>
              <a:t>f(n) is </a:t>
            </a:r>
            <a:r>
              <a:rPr lang="en-US" altLang="en-US" sz="3000" dirty="0">
                <a:sym typeface="Symbol" pitchFamily="18" charset="2"/>
              </a:rPr>
              <a:t>(g(n)) if there is a constant c &gt; 0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en-US" sz="3000" dirty="0">
                <a:sym typeface="Symbol" pitchFamily="18" charset="2"/>
              </a:rPr>
              <a:t>	and an integer constant n</a:t>
            </a:r>
            <a:r>
              <a:rPr lang="en-US" altLang="en-US" sz="3000" baseline="-25000" dirty="0">
                <a:sym typeface="Symbol" pitchFamily="18" charset="2"/>
              </a:rPr>
              <a:t>0</a:t>
            </a:r>
            <a:r>
              <a:rPr lang="en-US" altLang="en-US" sz="3000" dirty="0">
                <a:sym typeface="Symbol" pitchFamily="18" charset="2"/>
              </a:rPr>
              <a:t>  1 such that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en-US" sz="3000" dirty="0">
                <a:sym typeface="Symbol" pitchFamily="18" charset="2"/>
              </a:rPr>
              <a:t>	f(n)  </a:t>
            </a:r>
            <a:r>
              <a:rPr lang="en-US" altLang="en-US" sz="3000" dirty="0" err="1">
                <a:sym typeface="Symbol" pitchFamily="18" charset="2"/>
              </a:rPr>
              <a:t>c</a:t>
            </a:r>
            <a:r>
              <a:rPr lang="en-US" altLang="en-US" sz="3000" dirty="0" err="1">
                <a:cs typeface="Arial" charset="0"/>
                <a:sym typeface="Symbol" pitchFamily="18" charset="2"/>
              </a:rPr>
              <a:t>•</a:t>
            </a:r>
            <a:r>
              <a:rPr lang="en-US" altLang="en-US" sz="3000" dirty="0" err="1">
                <a:sym typeface="Symbol" pitchFamily="18" charset="2"/>
              </a:rPr>
              <a:t>g</a:t>
            </a:r>
            <a:r>
              <a:rPr lang="en-US" altLang="en-US" sz="3000" dirty="0">
                <a:sym typeface="Symbol" pitchFamily="18" charset="2"/>
              </a:rPr>
              <a:t>(n) for n  n</a:t>
            </a:r>
            <a:r>
              <a:rPr lang="en-US" altLang="en-US" sz="3000" baseline="-25000" dirty="0">
                <a:sym typeface="Symbol" pitchFamily="18" charset="2"/>
              </a:rPr>
              <a:t>0</a:t>
            </a:r>
          </a:p>
          <a:p>
            <a:endParaRPr lang="en-IN" dirty="0"/>
          </a:p>
        </p:txBody>
      </p:sp>
      <p:pic>
        <p:nvPicPr>
          <p:cNvPr id="5124" name="Picture 4" descr="C:\Users\Admin\Desktop\AlgoAnalysis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2808272"/>
            <a:ext cx="3786214" cy="34918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06AE-2660-4634-B048-952C514D8E54}" type="slidenum">
              <a:rPr lang="en-US"/>
              <a:pPr/>
              <a:t>22</a:t>
            </a:fld>
            <a:endParaRPr 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685800" y="228600"/>
            <a:ext cx="5638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en-US" sz="4400" dirty="0">
                <a:solidFill>
                  <a:schemeClr val="tx2"/>
                </a:solidFill>
              </a:rPr>
              <a:t>Big-Theta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928670"/>
            <a:ext cx="8229600" cy="55721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5786" y="1571612"/>
            <a:ext cx="735811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Wingdings" pitchFamily="2" charset="2"/>
              <a:buChar char="q"/>
            </a:pPr>
            <a:r>
              <a:rPr lang="en-US" altLang="en-US" sz="3200" dirty="0"/>
              <a:t>f(n) is </a:t>
            </a:r>
            <a:r>
              <a:rPr lang="en-US" altLang="en-US" sz="3200" dirty="0">
                <a:sym typeface="Symbol" pitchFamily="18" charset="2"/>
              </a:rPr>
              <a:t>(g(n)) if there are constants c’ &gt; 0 and c’’ &gt; 0 and an integer constant n</a:t>
            </a:r>
            <a:r>
              <a:rPr lang="en-US" altLang="en-US" sz="3200" baseline="-25000" dirty="0">
                <a:sym typeface="Symbol" pitchFamily="18" charset="2"/>
              </a:rPr>
              <a:t>0</a:t>
            </a:r>
            <a:r>
              <a:rPr lang="en-US" altLang="en-US" sz="3200" dirty="0">
                <a:sym typeface="Symbol" pitchFamily="18" charset="2"/>
              </a:rPr>
              <a:t>  1 such that </a:t>
            </a:r>
            <a:r>
              <a:rPr lang="en-US" altLang="en-US" sz="3200" dirty="0" err="1">
                <a:sym typeface="Symbol" pitchFamily="18" charset="2"/>
              </a:rPr>
              <a:t>c’</a:t>
            </a:r>
            <a:r>
              <a:rPr lang="en-US" altLang="en-US" sz="3200" dirty="0" err="1">
                <a:cs typeface="Arial" charset="0"/>
                <a:sym typeface="Symbol" pitchFamily="18" charset="2"/>
              </a:rPr>
              <a:t>•</a:t>
            </a:r>
            <a:r>
              <a:rPr lang="en-US" altLang="en-US" sz="3200" dirty="0" err="1">
                <a:sym typeface="Symbol" pitchFamily="18" charset="2"/>
              </a:rPr>
              <a:t>g</a:t>
            </a:r>
            <a:r>
              <a:rPr lang="en-US" altLang="en-US" sz="3200" dirty="0">
                <a:sym typeface="Symbol" pitchFamily="18" charset="2"/>
              </a:rPr>
              <a:t>(n)  f(n)  </a:t>
            </a:r>
            <a:r>
              <a:rPr lang="en-US" altLang="en-US" sz="3200" dirty="0" err="1">
                <a:sym typeface="Symbol" pitchFamily="18" charset="2"/>
              </a:rPr>
              <a:t>c’’</a:t>
            </a:r>
            <a:r>
              <a:rPr lang="en-US" altLang="en-US" sz="3200" dirty="0" err="1">
                <a:cs typeface="Arial" charset="0"/>
                <a:sym typeface="Symbol" pitchFamily="18" charset="2"/>
              </a:rPr>
              <a:t>•</a:t>
            </a:r>
            <a:r>
              <a:rPr lang="en-US" altLang="en-US" sz="3200" dirty="0" err="1">
                <a:sym typeface="Symbol" pitchFamily="18" charset="2"/>
              </a:rPr>
              <a:t>g</a:t>
            </a:r>
            <a:r>
              <a:rPr lang="en-US" altLang="en-US" sz="3200" dirty="0">
                <a:sym typeface="Symbol" pitchFamily="18" charset="2"/>
              </a:rPr>
              <a:t>(n) for n  n</a:t>
            </a:r>
            <a:r>
              <a:rPr lang="en-US" altLang="en-US" sz="3200" baseline="-25000" dirty="0">
                <a:sym typeface="Symbol" pitchFamily="18" charset="2"/>
              </a:rPr>
              <a:t>0</a:t>
            </a:r>
            <a:endParaRPr lang="en-US" altLang="en-US" sz="3200" dirty="0"/>
          </a:p>
          <a:p>
            <a:endParaRPr lang="en-IN" dirty="0"/>
          </a:p>
        </p:txBody>
      </p:sp>
      <p:pic>
        <p:nvPicPr>
          <p:cNvPr id="6147" name="Picture 3" descr="C:\Users\Admin\Desktop\AlgoAnalysis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3357562"/>
            <a:ext cx="3571900" cy="32555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 of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1.Divide and Conquer</a:t>
            </a:r>
          </a:p>
          <a:p>
            <a:r>
              <a:rPr lang="en-US" dirty="0"/>
              <a:t>2.Greedy</a:t>
            </a:r>
          </a:p>
          <a:p>
            <a:r>
              <a:rPr lang="en-US" dirty="0"/>
              <a:t>3.Dynamic</a:t>
            </a:r>
          </a:p>
          <a:p>
            <a:r>
              <a:rPr lang="en-US" dirty="0"/>
              <a:t>4.Backtracking</a:t>
            </a:r>
          </a:p>
          <a:p>
            <a:r>
              <a:rPr lang="en-US" dirty="0"/>
              <a:t>5.Branch and Bound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1.Divide and Conquer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1. Divide the problem into two or more smaller </a:t>
            </a:r>
            <a:r>
              <a:rPr lang="en-IN" sz="3600" dirty="0" err="1"/>
              <a:t>subproblems</a:t>
            </a:r>
            <a:r>
              <a:rPr lang="en-IN" sz="3600" dirty="0"/>
              <a:t>.</a:t>
            </a:r>
          </a:p>
          <a:p>
            <a:r>
              <a:rPr lang="en-IN" sz="3600" dirty="0"/>
              <a:t>2. Conquer the </a:t>
            </a:r>
            <a:r>
              <a:rPr lang="en-IN" sz="3600" dirty="0" err="1"/>
              <a:t>subproblems</a:t>
            </a:r>
            <a:r>
              <a:rPr lang="en-IN" sz="3600" dirty="0"/>
              <a:t> by solving them recursively.</a:t>
            </a:r>
          </a:p>
          <a:p>
            <a:r>
              <a:rPr lang="en-IN" sz="3600" dirty="0"/>
              <a:t>3. Combine the solutions to the </a:t>
            </a:r>
            <a:r>
              <a:rPr lang="en-IN" sz="3600" dirty="0" err="1"/>
              <a:t>subproblems</a:t>
            </a:r>
            <a:r>
              <a:rPr lang="en-IN" sz="3600" dirty="0"/>
              <a:t> into the solutions for the original problem.</a:t>
            </a:r>
            <a:endParaRPr lang="pt-BR" sz="3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928670"/>
          </a:xfrm>
        </p:spPr>
        <p:txBody>
          <a:bodyPr/>
          <a:lstStyle/>
          <a:p>
            <a:r>
              <a:rPr lang="en-US" dirty="0"/>
              <a:t>General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00034" y="928670"/>
            <a:ext cx="8143932" cy="59293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 err="1"/>
              <a:t>Divide_Conquer</a:t>
            </a:r>
            <a:r>
              <a:rPr lang="en-IN" sz="2800" dirty="0"/>
              <a:t>(problem P)</a:t>
            </a:r>
          </a:p>
          <a:p>
            <a:r>
              <a:rPr lang="en-IN" sz="2800" dirty="0"/>
              <a:t>{</a:t>
            </a:r>
          </a:p>
          <a:p>
            <a:pPr lvl="2"/>
            <a:r>
              <a:rPr lang="en-IN" sz="2800" dirty="0"/>
              <a:t>if Small(P) </a:t>
            </a:r>
          </a:p>
          <a:p>
            <a:pPr lvl="2"/>
            <a:r>
              <a:rPr lang="en-IN" sz="2800" dirty="0"/>
              <a:t>     return S(P);</a:t>
            </a:r>
          </a:p>
          <a:p>
            <a:pPr lvl="2"/>
            <a:r>
              <a:rPr lang="en-IN" sz="2800" dirty="0"/>
              <a:t>else </a:t>
            </a:r>
          </a:p>
          <a:p>
            <a:pPr lvl="2"/>
            <a:r>
              <a:rPr lang="en-IN" sz="2800" dirty="0"/>
              <a:t>{</a:t>
            </a:r>
          </a:p>
          <a:p>
            <a:pPr lvl="3"/>
            <a:r>
              <a:rPr lang="en-IN" sz="2800" dirty="0"/>
              <a:t>Divide P into smaller instances </a:t>
            </a:r>
            <a:r>
              <a:rPr lang="en-IN" sz="2800" i="1" dirty="0"/>
              <a:t>P1, P2, …,</a:t>
            </a:r>
          </a:p>
          <a:p>
            <a:pPr lvl="3"/>
            <a:r>
              <a:rPr lang="en-IN" sz="2800" i="1" dirty="0" err="1"/>
              <a:t>Pk</a:t>
            </a:r>
            <a:r>
              <a:rPr lang="en-IN" sz="2800" i="1" dirty="0"/>
              <a:t>;</a:t>
            </a:r>
          </a:p>
          <a:p>
            <a:pPr lvl="3"/>
            <a:r>
              <a:rPr lang="en-IN" sz="2800" dirty="0"/>
              <a:t>Apply </a:t>
            </a:r>
            <a:r>
              <a:rPr lang="en-IN" sz="2800" dirty="0" err="1"/>
              <a:t>Divide_Conquer</a:t>
            </a:r>
            <a:r>
              <a:rPr lang="en-IN" sz="2800" dirty="0"/>
              <a:t>  to each of these</a:t>
            </a:r>
          </a:p>
          <a:p>
            <a:pPr lvl="3"/>
            <a:r>
              <a:rPr lang="en-IN" sz="2800" dirty="0" err="1"/>
              <a:t>subproblems</a:t>
            </a:r>
            <a:r>
              <a:rPr lang="en-IN" sz="2800" dirty="0"/>
              <a:t>;</a:t>
            </a:r>
          </a:p>
          <a:p>
            <a:pPr lvl="3"/>
            <a:r>
              <a:rPr lang="en-IN" sz="2800" dirty="0"/>
              <a:t>Return Combine(</a:t>
            </a:r>
            <a:r>
              <a:rPr lang="en-IN" sz="2800" dirty="0" err="1"/>
              <a:t>Divide_Conque</a:t>
            </a:r>
            <a:r>
              <a:rPr lang="en-IN" sz="2800" dirty="0"/>
              <a:t>(</a:t>
            </a:r>
            <a:r>
              <a:rPr lang="en-IN" sz="2800" i="1" dirty="0"/>
              <a:t>P1),</a:t>
            </a:r>
          </a:p>
          <a:p>
            <a:pPr lvl="3"/>
            <a:r>
              <a:rPr lang="en-IN" sz="2800" dirty="0" err="1"/>
              <a:t>Divide_Conque</a:t>
            </a:r>
            <a:r>
              <a:rPr lang="en-IN" sz="2800" dirty="0"/>
              <a:t>(</a:t>
            </a:r>
            <a:r>
              <a:rPr lang="en-IN" sz="2800" i="1" dirty="0"/>
              <a:t>P2),…, </a:t>
            </a:r>
            <a:r>
              <a:rPr lang="en-IN" sz="2800" i="1" dirty="0" err="1"/>
              <a:t>Divide_Conque</a:t>
            </a:r>
            <a:r>
              <a:rPr lang="en-IN" sz="2800" i="1" dirty="0"/>
              <a:t>(</a:t>
            </a:r>
            <a:r>
              <a:rPr lang="en-IN" sz="2800" i="1" dirty="0" err="1"/>
              <a:t>Pk</a:t>
            </a:r>
            <a:r>
              <a:rPr lang="en-IN" sz="2800" i="1" dirty="0"/>
              <a:t>));</a:t>
            </a:r>
          </a:p>
          <a:p>
            <a:pPr lvl="1"/>
            <a:r>
              <a:rPr lang="en-IN" sz="2800" dirty="0"/>
              <a:t>      }</a:t>
            </a:r>
          </a:p>
          <a:p>
            <a:r>
              <a:rPr lang="en-IN" sz="2800" dirty="0"/>
              <a:t>}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-16"/>
            <a:ext cx="8229600" cy="1143000"/>
          </a:xfrm>
        </p:spPr>
        <p:txBody>
          <a:bodyPr/>
          <a:lstStyle/>
          <a:p>
            <a:r>
              <a:rPr lang="en-US" dirty="0"/>
              <a:t>1.Binary Search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500726"/>
          </a:xfrm>
        </p:spPr>
        <p:txBody>
          <a:bodyPr>
            <a:normAutofit/>
          </a:bodyPr>
          <a:lstStyle/>
          <a:p>
            <a:r>
              <a:rPr lang="en-US" dirty="0"/>
              <a:t>Fastest searching algorithm which uses Divide and Conquer approach.</a:t>
            </a:r>
          </a:p>
          <a:p>
            <a:r>
              <a:rPr lang="en-IN" dirty="0"/>
              <a:t> Search a sorted array by repeatedly dividing the search interval in half. </a:t>
            </a:r>
          </a:p>
          <a:p>
            <a:r>
              <a:rPr lang="en-IN" dirty="0"/>
              <a:t>If the value of the search key is less than the item in the middle of the interval, narrow the interval to the lower half. </a:t>
            </a:r>
          </a:p>
          <a:p>
            <a:r>
              <a:rPr lang="en-IN" dirty="0"/>
              <a:t>Otherwise narrow it to the upper half. </a:t>
            </a:r>
          </a:p>
          <a:p>
            <a:r>
              <a:rPr lang="en-IN" dirty="0"/>
              <a:t>Repeatedly check until the value is found or the interval is empty.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00034" y="0"/>
            <a:ext cx="7643866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/>
              <a:t>Algorithm </a:t>
            </a:r>
            <a:r>
              <a:rPr lang="en-US" sz="2500" b="1" dirty="0" err="1"/>
              <a:t>BinarySearch</a:t>
            </a:r>
            <a:r>
              <a:rPr lang="en-US" sz="2500" b="1" dirty="0"/>
              <a:t>(a, </a:t>
            </a:r>
            <a:r>
              <a:rPr lang="en-US" sz="2500" b="1" dirty="0" err="1"/>
              <a:t>n,x</a:t>
            </a:r>
            <a:r>
              <a:rPr lang="en-US" sz="2500" b="1" dirty="0"/>
              <a:t>)</a:t>
            </a:r>
          </a:p>
          <a:p>
            <a:r>
              <a:rPr lang="en-US" sz="2500" b="1" dirty="0"/>
              <a:t>{</a:t>
            </a:r>
          </a:p>
          <a:p>
            <a:r>
              <a:rPr lang="en-US" sz="2500" b="1" dirty="0"/>
              <a:t>low=1, high=n</a:t>
            </a:r>
          </a:p>
          <a:p>
            <a:r>
              <a:rPr lang="en-US" sz="2500" b="1" dirty="0"/>
              <a:t>while(low&lt;=high){</a:t>
            </a:r>
          </a:p>
          <a:p>
            <a:pPr lvl="1"/>
            <a:r>
              <a:rPr lang="en-US" sz="2500" b="1" dirty="0"/>
              <a:t>mid=L(</a:t>
            </a:r>
            <a:r>
              <a:rPr lang="en-US" sz="2500" b="1" dirty="0" err="1"/>
              <a:t>low+high</a:t>
            </a:r>
            <a:r>
              <a:rPr lang="en-US" sz="2500" b="1" dirty="0"/>
              <a:t>)/2 ˩</a:t>
            </a:r>
          </a:p>
          <a:p>
            <a:pPr lvl="1"/>
            <a:r>
              <a:rPr lang="en-US" sz="2500" b="1" dirty="0"/>
              <a:t>if(x&lt;a[mid])</a:t>
            </a:r>
          </a:p>
          <a:p>
            <a:pPr lvl="1"/>
            <a:r>
              <a:rPr lang="en-US" sz="2500" b="1" dirty="0"/>
              <a:t>	high=mid-1</a:t>
            </a:r>
          </a:p>
          <a:p>
            <a:pPr lvl="1"/>
            <a:r>
              <a:rPr lang="en-US" sz="2500" b="1" dirty="0"/>
              <a:t>else</a:t>
            </a:r>
          </a:p>
          <a:p>
            <a:pPr lvl="1"/>
            <a:r>
              <a:rPr lang="en-US" sz="2500" b="1" dirty="0"/>
              <a:t>{</a:t>
            </a:r>
          </a:p>
          <a:p>
            <a:pPr lvl="2"/>
            <a:r>
              <a:rPr lang="en-US" sz="2500" b="1" dirty="0"/>
              <a:t>If(x&gt;a[mid])</a:t>
            </a:r>
          </a:p>
          <a:p>
            <a:pPr lvl="2"/>
            <a:r>
              <a:rPr lang="en-US" sz="2500" b="1" dirty="0"/>
              <a:t>low=mid+1</a:t>
            </a:r>
          </a:p>
          <a:p>
            <a:pPr lvl="2"/>
            <a:r>
              <a:rPr lang="en-US" sz="2500" b="1" dirty="0"/>
              <a:t>else</a:t>
            </a:r>
          </a:p>
          <a:p>
            <a:pPr lvl="2"/>
            <a:r>
              <a:rPr lang="en-US" sz="2500" b="1" dirty="0"/>
              <a:t>return mid</a:t>
            </a:r>
          </a:p>
          <a:p>
            <a:r>
              <a:rPr lang="en-US" sz="2500" b="1" dirty="0"/>
              <a:t>       }</a:t>
            </a:r>
          </a:p>
          <a:p>
            <a:r>
              <a:rPr lang="en-US" sz="2500" b="1" dirty="0"/>
              <a:t>   }</a:t>
            </a:r>
          </a:p>
          <a:p>
            <a:r>
              <a:rPr lang="en-US" sz="2500" b="1" dirty="0"/>
              <a:t>return “Not Found”</a:t>
            </a:r>
          </a:p>
          <a:p>
            <a:r>
              <a:rPr lang="en-US" sz="2500" b="1" dirty="0"/>
              <a:t>}</a:t>
            </a:r>
            <a:endParaRPr lang="en-IN" sz="25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4800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8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057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600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2514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2971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4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3886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3429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5</a:t>
            </a: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4343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7</a:t>
            </a: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5715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10</a:t>
            </a: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5257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9</a:t>
            </a: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6172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11</a:t>
            </a:r>
          </a:p>
        </p:txBody>
      </p:sp>
      <p:sp>
        <p:nvSpPr>
          <p:cNvPr id="4110" name="Rectangle 14"/>
          <p:cNvSpPr>
            <a:spLocks noChangeArrowheads="1"/>
          </p:cNvSpPr>
          <p:nvPr/>
        </p:nvSpPr>
        <p:spPr bwMode="auto">
          <a:xfrm>
            <a:off x="6629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12</a:t>
            </a:r>
          </a:p>
        </p:txBody>
      </p:sp>
      <p:sp>
        <p:nvSpPr>
          <p:cNvPr id="4111" name="Rectangle 15"/>
          <p:cNvSpPr>
            <a:spLocks noChangeArrowheads="1"/>
          </p:cNvSpPr>
          <p:nvPr/>
        </p:nvSpPr>
        <p:spPr bwMode="auto">
          <a:xfrm>
            <a:off x="7543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4112" name="Rectangle 16"/>
          <p:cNvSpPr>
            <a:spLocks noChangeArrowheads="1"/>
          </p:cNvSpPr>
          <p:nvPr/>
        </p:nvSpPr>
        <p:spPr bwMode="auto">
          <a:xfrm>
            <a:off x="7086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1143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48006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64</a:t>
            </a:r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>
            <a:off x="20574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14</a:t>
            </a:r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1600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13</a:t>
            </a:r>
          </a:p>
        </p:txBody>
      </p:sp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25146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25</a:t>
            </a:r>
          </a:p>
        </p:txBody>
      </p:sp>
      <p:sp>
        <p:nvSpPr>
          <p:cNvPr id="4118" name="Rectangle 22"/>
          <p:cNvSpPr>
            <a:spLocks noChangeArrowheads="1"/>
          </p:cNvSpPr>
          <p:nvPr/>
        </p:nvSpPr>
        <p:spPr bwMode="auto">
          <a:xfrm>
            <a:off x="2971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33</a:t>
            </a:r>
          </a:p>
        </p:txBody>
      </p:sp>
      <p:sp>
        <p:nvSpPr>
          <p:cNvPr id="4119" name="Rectangle 23"/>
          <p:cNvSpPr>
            <a:spLocks noChangeArrowheads="1"/>
          </p:cNvSpPr>
          <p:nvPr/>
        </p:nvSpPr>
        <p:spPr bwMode="auto">
          <a:xfrm>
            <a:off x="3886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51</a:t>
            </a:r>
          </a:p>
        </p:txBody>
      </p:sp>
      <p:sp>
        <p:nvSpPr>
          <p:cNvPr id="4120" name="Rectangle 24"/>
          <p:cNvSpPr>
            <a:spLocks noChangeArrowheads="1"/>
          </p:cNvSpPr>
          <p:nvPr/>
        </p:nvSpPr>
        <p:spPr bwMode="auto">
          <a:xfrm>
            <a:off x="3429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43</a:t>
            </a:r>
          </a:p>
        </p:txBody>
      </p:sp>
      <p:sp>
        <p:nvSpPr>
          <p:cNvPr id="4121" name="Rectangle 25"/>
          <p:cNvSpPr>
            <a:spLocks noChangeArrowheads="1"/>
          </p:cNvSpPr>
          <p:nvPr/>
        </p:nvSpPr>
        <p:spPr bwMode="auto">
          <a:xfrm>
            <a:off x="43434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53</a:t>
            </a:r>
          </a:p>
        </p:txBody>
      </p:sp>
      <p:sp>
        <p:nvSpPr>
          <p:cNvPr id="4123" name="Rectangle 27"/>
          <p:cNvSpPr>
            <a:spLocks noChangeArrowheads="1"/>
          </p:cNvSpPr>
          <p:nvPr/>
        </p:nvSpPr>
        <p:spPr bwMode="auto">
          <a:xfrm>
            <a:off x="5715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84</a:t>
            </a:r>
          </a:p>
        </p:txBody>
      </p:sp>
      <p:sp>
        <p:nvSpPr>
          <p:cNvPr id="4124" name="Rectangle 28"/>
          <p:cNvSpPr>
            <a:spLocks noChangeArrowheads="1"/>
          </p:cNvSpPr>
          <p:nvPr/>
        </p:nvSpPr>
        <p:spPr bwMode="auto">
          <a:xfrm>
            <a:off x="5257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72</a:t>
            </a:r>
          </a:p>
        </p:txBody>
      </p:sp>
      <p:sp>
        <p:nvSpPr>
          <p:cNvPr id="4125" name="Rectangle 29"/>
          <p:cNvSpPr>
            <a:spLocks noChangeArrowheads="1"/>
          </p:cNvSpPr>
          <p:nvPr/>
        </p:nvSpPr>
        <p:spPr bwMode="auto">
          <a:xfrm>
            <a:off x="6172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93</a:t>
            </a:r>
          </a:p>
        </p:txBody>
      </p:sp>
      <p:sp>
        <p:nvSpPr>
          <p:cNvPr id="4126" name="Rectangle 30"/>
          <p:cNvSpPr>
            <a:spLocks noChangeArrowheads="1"/>
          </p:cNvSpPr>
          <p:nvPr/>
        </p:nvSpPr>
        <p:spPr bwMode="auto">
          <a:xfrm>
            <a:off x="66294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95</a:t>
            </a: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7543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97</a:t>
            </a:r>
          </a:p>
        </p:txBody>
      </p:sp>
      <p:sp>
        <p:nvSpPr>
          <p:cNvPr id="4128" name="Rectangle 32"/>
          <p:cNvSpPr>
            <a:spLocks noChangeArrowheads="1"/>
          </p:cNvSpPr>
          <p:nvPr/>
        </p:nvSpPr>
        <p:spPr bwMode="auto">
          <a:xfrm>
            <a:off x="70866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96</a:t>
            </a:r>
          </a:p>
        </p:txBody>
      </p:sp>
      <p:sp>
        <p:nvSpPr>
          <p:cNvPr id="4129" name="Rectangle 33"/>
          <p:cNvSpPr>
            <a:spLocks noChangeArrowheads="1"/>
          </p:cNvSpPr>
          <p:nvPr/>
        </p:nvSpPr>
        <p:spPr bwMode="auto">
          <a:xfrm>
            <a:off x="1143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6</a:t>
            </a:r>
          </a:p>
        </p:txBody>
      </p:sp>
      <p:sp>
        <p:nvSpPr>
          <p:cNvPr id="4130" name="Rectangle 3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kumimoji="0" lang="en-US" dirty="0"/>
              <a:t>Binary Search</a:t>
            </a:r>
          </a:p>
        </p:txBody>
      </p:sp>
      <p:sp>
        <p:nvSpPr>
          <p:cNvPr id="4131" name="Rectangle 35"/>
          <p:cNvSpPr>
            <a:spLocks noChangeArrowheads="1"/>
          </p:cNvSpPr>
          <p:nvPr/>
        </p:nvSpPr>
        <p:spPr bwMode="auto">
          <a:xfrm>
            <a:off x="1171575" y="5102225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lo</a:t>
            </a:r>
          </a:p>
        </p:txBody>
      </p:sp>
      <p:sp>
        <p:nvSpPr>
          <p:cNvPr id="4132" name="Line 36"/>
          <p:cNvSpPr>
            <a:spLocks noChangeShapeType="1"/>
          </p:cNvSpPr>
          <p:nvPr/>
        </p:nvSpPr>
        <p:spPr bwMode="auto">
          <a:xfrm flipV="1">
            <a:off x="1355725" y="48387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457200" y="1214422"/>
            <a:ext cx="8229600" cy="5429288"/>
          </a:xfrm>
        </p:spPr>
        <p:txBody>
          <a:bodyPr>
            <a:normAutofit/>
          </a:bodyPr>
          <a:lstStyle/>
          <a:p>
            <a:r>
              <a:rPr kumimoji="0" lang="en-US" dirty="0"/>
              <a:t>Binary search.   </a:t>
            </a:r>
            <a:r>
              <a:rPr kumimoji="0" lang="en-US" dirty="0">
                <a:solidFill>
                  <a:schemeClr val="tx1"/>
                </a:solidFill>
              </a:rPr>
              <a:t>Given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 and sorted array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a[]</a:t>
            </a:r>
            <a:r>
              <a:rPr kumimoji="0" lang="en-US" dirty="0">
                <a:solidFill>
                  <a:schemeClr val="tx1"/>
                </a:solidFill>
              </a:rPr>
              <a:t>, find index 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b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</a:br>
            <a:r>
              <a:rPr kumimoji="0" lang="en-US" dirty="0">
                <a:solidFill>
                  <a:schemeClr val="tx1"/>
                </a:solidFill>
              </a:rPr>
              <a:t>such that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]</a:t>
            </a:r>
            <a:r>
              <a:rPr kumimoji="0" lang="en-US" dirty="0">
                <a:solidFill>
                  <a:schemeClr val="tx1"/>
                </a:solidFill>
              </a:rPr>
              <a:t> =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, or report that no such index exists.</a:t>
            </a:r>
            <a:endParaRPr kumimoji="0" lang="en-US" dirty="0"/>
          </a:p>
          <a:p>
            <a:r>
              <a:rPr kumimoji="0" lang="en-US" dirty="0"/>
              <a:t>Invariant.  </a:t>
            </a:r>
            <a:r>
              <a:rPr kumimoji="0" lang="en-US" dirty="0">
                <a:solidFill>
                  <a:schemeClr val="tx1"/>
                </a:solidFill>
              </a:rPr>
              <a:t>Algorithm maintains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a[lo]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a[hi].</a:t>
            </a:r>
          </a:p>
          <a:p>
            <a:endParaRPr kumimoji="0" lang="en-US" sz="1600" dirty="0">
              <a:solidFill>
                <a:schemeClr val="bg1"/>
              </a:solidFill>
              <a:latin typeface="Courier New" pitchFamily="64" charset="0"/>
            </a:endParaRPr>
          </a:p>
          <a:p>
            <a:endParaRPr kumimoji="0"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r>
              <a:rPr kumimoji="0" lang="en-US" dirty="0"/>
              <a:t>Ex.  </a:t>
            </a:r>
            <a:r>
              <a:rPr kumimoji="0" lang="en-US" dirty="0">
                <a:solidFill>
                  <a:schemeClr val="tx1"/>
                </a:solidFill>
              </a:rPr>
              <a:t>Binary search for 33 in an array A={6,13,14,25,33,43,53,64,72,84,93,95,96,97}</a:t>
            </a: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</p:txBody>
      </p:sp>
      <p:sp>
        <p:nvSpPr>
          <p:cNvPr id="4140" name="Rectangle 44"/>
          <p:cNvSpPr>
            <a:spLocks noChangeArrowheads="1"/>
          </p:cNvSpPr>
          <p:nvPr/>
        </p:nvSpPr>
        <p:spPr bwMode="auto">
          <a:xfrm>
            <a:off x="7591425" y="5105400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hi</a:t>
            </a:r>
          </a:p>
        </p:txBody>
      </p:sp>
      <p:sp>
        <p:nvSpPr>
          <p:cNvPr id="4141" name="Line 45"/>
          <p:cNvSpPr>
            <a:spLocks noChangeShapeType="1"/>
          </p:cNvSpPr>
          <p:nvPr/>
        </p:nvSpPr>
        <p:spPr bwMode="auto">
          <a:xfrm flipV="1">
            <a:off x="7773988" y="4841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pic>
        <p:nvPicPr>
          <p:cNvPr id="819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4572008"/>
            <a:ext cx="6858048" cy="31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Rectangle 3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00108"/>
          </a:xfrm>
        </p:spPr>
        <p:txBody>
          <a:bodyPr>
            <a:normAutofit/>
          </a:bodyPr>
          <a:lstStyle/>
          <a:p>
            <a:r>
              <a:rPr kumimoji="0" lang="en-US" dirty="0"/>
              <a:t>Binary Search</a:t>
            </a:r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457200" y="928670"/>
            <a:ext cx="8229600" cy="5643602"/>
          </a:xfrm>
        </p:spPr>
        <p:txBody>
          <a:bodyPr>
            <a:normAutofit/>
          </a:bodyPr>
          <a:lstStyle/>
          <a:p>
            <a:r>
              <a:rPr kumimoji="0" lang="en-US" dirty="0"/>
              <a:t>Binary search.   </a:t>
            </a:r>
            <a:r>
              <a:rPr kumimoji="0" lang="en-US" dirty="0">
                <a:solidFill>
                  <a:schemeClr val="tx1"/>
                </a:solidFill>
              </a:rPr>
              <a:t>Given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 and sorted array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a[]</a:t>
            </a:r>
            <a:r>
              <a:rPr kumimoji="0" lang="en-US" dirty="0">
                <a:solidFill>
                  <a:schemeClr val="tx1"/>
                </a:solidFill>
              </a:rPr>
              <a:t>, find index 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b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</a:br>
            <a:r>
              <a:rPr kumimoji="0" lang="en-US" dirty="0">
                <a:solidFill>
                  <a:schemeClr val="tx1"/>
                </a:solidFill>
              </a:rPr>
              <a:t>such that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]</a:t>
            </a:r>
            <a:r>
              <a:rPr kumimoji="0" lang="en-US" dirty="0">
                <a:solidFill>
                  <a:schemeClr val="tx1"/>
                </a:solidFill>
              </a:rPr>
              <a:t> =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, or report that no such index exists.</a:t>
            </a:r>
          </a:p>
          <a:p>
            <a:r>
              <a:rPr kumimoji="0" lang="en-US" dirty="0"/>
              <a:t>Invariant.  </a:t>
            </a:r>
            <a:r>
              <a:rPr kumimoji="0" lang="en-US" dirty="0">
                <a:solidFill>
                  <a:schemeClr val="tx1"/>
                </a:solidFill>
              </a:rPr>
              <a:t>Algorithm maintains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a[lo]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a[hi].</a:t>
            </a: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dirty="0"/>
          </a:p>
          <a:p>
            <a:endParaRPr lang="en-US" dirty="0"/>
          </a:p>
          <a:p>
            <a:r>
              <a:rPr kumimoji="0" lang="en-US" dirty="0"/>
              <a:t>Ex.  </a:t>
            </a:r>
            <a:r>
              <a:rPr kumimoji="0" lang="en-US" dirty="0">
                <a:solidFill>
                  <a:schemeClr val="tx1"/>
                </a:solidFill>
              </a:rPr>
              <a:t>Binary search for 33.</a:t>
            </a:r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</p:txBody>
      </p:sp>
      <p:sp>
        <p:nvSpPr>
          <p:cNvPr id="1068" name="Rectangle 44"/>
          <p:cNvSpPr>
            <a:spLocks noChangeArrowheads="1"/>
          </p:cNvSpPr>
          <p:nvPr/>
        </p:nvSpPr>
        <p:spPr bwMode="auto">
          <a:xfrm>
            <a:off x="4800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8</a:t>
            </a:r>
          </a:p>
        </p:txBody>
      </p:sp>
      <p:sp>
        <p:nvSpPr>
          <p:cNvPr id="1069" name="Rectangle 45"/>
          <p:cNvSpPr>
            <a:spLocks noChangeArrowheads="1"/>
          </p:cNvSpPr>
          <p:nvPr/>
        </p:nvSpPr>
        <p:spPr bwMode="auto">
          <a:xfrm>
            <a:off x="2057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1070" name="Rectangle 46"/>
          <p:cNvSpPr>
            <a:spLocks noChangeArrowheads="1"/>
          </p:cNvSpPr>
          <p:nvPr/>
        </p:nvSpPr>
        <p:spPr bwMode="auto">
          <a:xfrm>
            <a:off x="1600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1071" name="Rectangle 47"/>
          <p:cNvSpPr>
            <a:spLocks noChangeArrowheads="1"/>
          </p:cNvSpPr>
          <p:nvPr/>
        </p:nvSpPr>
        <p:spPr bwMode="auto">
          <a:xfrm>
            <a:off x="2514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971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4</a:t>
            </a: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auto">
          <a:xfrm>
            <a:off x="3886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1074" name="Rectangle 50"/>
          <p:cNvSpPr>
            <a:spLocks noChangeArrowheads="1"/>
          </p:cNvSpPr>
          <p:nvPr/>
        </p:nvSpPr>
        <p:spPr bwMode="auto">
          <a:xfrm>
            <a:off x="3429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5</a:t>
            </a:r>
          </a:p>
        </p:txBody>
      </p:sp>
      <p:sp>
        <p:nvSpPr>
          <p:cNvPr id="1075" name="Rectangle 51"/>
          <p:cNvSpPr>
            <a:spLocks noChangeArrowheads="1"/>
          </p:cNvSpPr>
          <p:nvPr/>
        </p:nvSpPr>
        <p:spPr bwMode="auto">
          <a:xfrm>
            <a:off x="4343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7</a:t>
            </a:r>
          </a:p>
        </p:txBody>
      </p:sp>
      <p:sp>
        <p:nvSpPr>
          <p:cNvPr id="1076" name="Rectangle 52"/>
          <p:cNvSpPr>
            <a:spLocks noChangeArrowheads="1"/>
          </p:cNvSpPr>
          <p:nvPr/>
        </p:nvSpPr>
        <p:spPr bwMode="auto">
          <a:xfrm>
            <a:off x="5715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10</a:t>
            </a:r>
          </a:p>
        </p:txBody>
      </p:sp>
      <p:sp>
        <p:nvSpPr>
          <p:cNvPr id="1077" name="Rectangle 53"/>
          <p:cNvSpPr>
            <a:spLocks noChangeArrowheads="1"/>
          </p:cNvSpPr>
          <p:nvPr/>
        </p:nvSpPr>
        <p:spPr bwMode="auto">
          <a:xfrm>
            <a:off x="5257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9</a:t>
            </a:r>
          </a:p>
        </p:txBody>
      </p:sp>
      <p:sp>
        <p:nvSpPr>
          <p:cNvPr id="1078" name="Rectangle 54"/>
          <p:cNvSpPr>
            <a:spLocks noChangeArrowheads="1"/>
          </p:cNvSpPr>
          <p:nvPr/>
        </p:nvSpPr>
        <p:spPr bwMode="auto">
          <a:xfrm>
            <a:off x="6172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11</a:t>
            </a: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auto">
          <a:xfrm>
            <a:off x="6629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12</a:t>
            </a: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auto">
          <a:xfrm>
            <a:off x="7543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1081" name="Rectangle 57"/>
          <p:cNvSpPr>
            <a:spLocks noChangeArrowheads="1"/>
          </p:cNvSpPr>
          <p:nvPr/>
        </p:nvSpPr>
        <p:spPr bwMode="auto">
          <a:xfrm>
            <a:off x="7086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1082" name="Rectangle 58"/>
          <p:cNvSpPr>
            <a:spLocks noChangeArrowheads="1"/>
          </p:cNvSpPr>
          <p:nvPr/>
        </p:nvSpPr>
        <p:spPr bwMode="auto">
          <a:xfrm>
            <a:off x="1143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1083" name="Rectangle 59"/>
          <p:cNvSpPr>
            <a:spLocks noChangeArrowheads="1"/>
          </p:cNvSpPr>
          <p:nvPr/>
        </p:nvSpPr>
        <p:spPr bwMode="auto">
          <a:xfrm>
            <a:off x="48006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64</a:t>
            </a: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auto">
          <a:xfrm>
            <a:off x="20574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14</a:t>
            </a: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auto">
          <a:xfrm>
            <a:off x="1600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13</a:t>
            </a:r>
          </a:p>
        </p:txBody>
      </p:sp>
      <p:sp>
        <p:nvSpPr>
          <p:cNvPr id="1086" name="Rectangle 62"/>
          <p:cNvSpPr>
            <a:spLocks noChangeArrowheads="1"/>
          </p:cNvSpPr>
          <p:nvPr/>
        </p:nvSpPr>
        <p:spPr bwMode="auto">
          <a:xfrm>
            <a:off x="25146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25</a:t>
            </a: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auto">
          <a:xfrm>
            <a:off x="2971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33</a:t>
            </a:r>
          </a:p>
        </p:txBody>
      </p:sp>
      <p:sp>
        <p:nvSpPr>
          <p:cNvPr id="1088" name="Rectangle 64"/>
          <p:cNvSpPr>
            <a:spLocks noChangeArrowheads="1"/>
          </p:cNvSpPr>
          <p:nvPr/>
        </p:nvSpPr>
        <p:spPr bwMode="auto">
          <a:xfrm>
            <a:off x="3886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51</a:t>
            </a: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auto">
          <a:xfrm>
            <a:off x="3429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43</a:t>
            </a: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auto">
          <a:xfrm>
            <a:off x="43434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53</a:t>
            </a: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auto">
          <a:xfrm>
            <a:off x="5715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84</a:t>
            </a: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auto">
          <a:xfrm>
            <a:off x="5257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72</a:t>
            </a:r>
          </a:p>
        </p:txBody>
      </p:sp>
      <p:sp>
        <p:nvSpPr>
          <p:cNvPr id="1093" name="Rectangle 69"/>
          <p:cNvSpPr>
            <a:spLocks noChangeArrowheads="1"/>
          </p:cNvSpPr>
          <p:nvPr/>
        </p:nvSpPr>
        <p:spPr bwMode="auto">
          <a:xfrm>
            <a:off x="6172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93</a:t>
            </a:r>
          </a:p>
        </p:txBody>
      </p:sp>
      <p:sp>
        <p:nvSpPr>
          <p:cNvPr id="1094" name="Rectangle 70"/>
          <p:cNvSpPr>
            <a:spLocks noChangeArrowheads="1"/>
          </p:cNvSpPr>
          <p:nvPr/>
        </p:nvSpPr>
        <p:spPr bwMode="auto">
          <a:xfrm>
            <a:off x="66294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95</a:t>
            </a:r>
          </a:p>
        </p:txBody>
      </p:sp>
      <p:sp>
        <p:nvSpPr>
          <p:cNvPr id="1095" name="Rectangle 71"/>
          <p:cNvSpPr>
            <a:spLocks noChangeArrowheads="1"/>
          </p:cNvSpPr>
          <p:nvPr/>
        </p:nvSpPr>
        <p:spPr bwMode="auto">
          <a:xfrm>
            <a:off x="7543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97</a:t>
            </a:r>
          </a:p>
        </p:txBody>
      </p:sp>
      <p:sp>
        <p:nvSpPr>
          <p:cNvPr id="1096" name="Rectangle 72"/>
          <p:cNvSpPr>
            <a:spLocks noChangeArrowheads="1"/>
          </p:cNvSpPr>
          <p:nvPr/>
        </p:nvSpPr>
        <p:spPr bwMode="auto">
          <a:xfrm>
            <a:off x="70866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96</a:t>
            </a:r>
          </a:p>
        </p:txBody>
      </p:sp>
      <p:sp>
        <p:nvSpPr>
          <p:cNvPr id="1097" name="Rectangle 73"/>
          <p:cNvSpPr>
            <a:spLocks noChangeArrowheads="1"/>
          </p:cNvSpPr>
          <p:nvPr/>
        </p:nvSpPr>
        <p:spPr bwMode="auto">
          <a:xfrm>
            <a:off x="1143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6</a:t>
            </a:r>
          </a:p>
        </p:txBody>
      </p:sp>
      <p:sp>
        <p:nvSpPr>
          <p:cNvPr id="1098" name="Rectangle 74"/>
          <p:cNvSpPr>
            <a:spLocks noChangeArrowheads="1"/>
          </p:cNvSpPr>
          <p:nvPr/>
        </p:nvSpPr>
        <p:spPr bwMode="auto">
          <a:xfrm>
            <a:off x="1171575" y="5102225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lo</a:t>
            </a:r>
          </a:p>
        </p:txBody>
      </p:sp>
      <p:sp>
        <p:nvSpPr>
          <p:cNvPr id="1099" name="Line 75"/>
          <p:cNvSpPr>
            <a:spLocks noChangeShapeType="1"/>
          </p:cNvSpPr>
          <p:nvPr/>
        </p:nvSpPr>
        <p:spPr bwMode="auto">
          <a:xfrm flipV="1">
            <a:off x="1355725" y="48387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01" name="Rectangle 77"/>
          <p:cNvSpPr>
            <a:spLocks noChangeArrowheads="1"/>
          </p:cNvSpPr>
          <p:nvPr/>
        </p:nvSpPr>
        <p:spPr bwMode="auto">
          <a:xfrm>
            <a:off x="7591425" y="5105400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hi</a:t>
            </a:r>
          </a:p>
        </p:txBody>
      </p:sp>
      <p:sp>
        <p:nvSpPr>
          <p:cNvPr id="1102" name="Line 78"/>
          <p:cNvSpPr>
            <a:spLocks noChangeShapeType="1"/>
          </p:cNvSpPr>
          <p:nvPr/>
        </p:nvSpPr>
        <p:spPr bwMode="auto">
          <a:xfrm flipV="1">
            <a:off x="7773988" y="4841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03" name="Rectangle 79"/>
          <p:cNvSpPr>
            <a:spLocks noChangeArrowheads="1"/>
          </p:cNvSpPr>
          <p:nvPr/>
        </p:nvSpPr>
        <p:spPr bwMode="auto">
          <a:xfrm>
            <a:off x="4319588" y="5103813"/>
            <a:ext cx="50482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mid</a:t>
            </a:r>
          </a:p>
        </p:txBody>
      </p:sp>
      <p:sp>
        <p:nvSpPr>
          <p:cNvPr id="1104" name="Line 80"/>
          <p:cNvSpPr>
            <a:spLocks noChangeShapeType="1"/>
          </p:cNvSpPr>
          <p:nvPr/>
        </p:nvSpPr>
        <p:spPr bwMode="auto">
          <a:xfrm flipV="1">
            <a:off x="4556125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105" name="Oval 81"/>
          <p:cNvSpPr>
            <a:spLocks noChangeArrowheads="1"/>
          </p:cNvSpPr>
          <p:nvPr/>
        </p:nvSpPr>
        <p:spPr bwMode="auto">
          <a:xfrm>
            <a:off x="4398963" y="4138613"/>
            <a:ext cx="357187" cy="357187"/>
          </a:xfrm>
          <a:prstGeom prst="ellipse">
            <a:avLst/>
          </a:prstGeom>
          <a:solidFill>
            <a:schemeClr val="folHlink">
              <a:alpha val="2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4572008"/>
            <a:ext cx="6858048" cy="31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Example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Take the brush</a:t>
            </a:r>
          </a:p>
          <a:p>
            <a:r>
              <a:rPr lang="en-US" dirty="0"/>
              <a:t>Step 2: Put the paste on it.</a:t>
            </a:r>
          </a:p>
          <a:p>
            <a:r>
              <a:rPr lang="en-US" dirty="0"/>
              <a:t>Step 3: Start brushing</a:t>
            </a:r>
          </a:p>
          <a:p>
            <a:r>
              <a:rPr lang="en-US" dirty="0"/>
              <a:t>Step 4: Rinse</a:t>
            </a:r>
          </a:p>
          <a:p>
            <a:r>
              <a:rPr lang="en-US" dirty="0"/>
              <a:t>Step 5: Wash</a:t>
            </a:r>
          </a:p>
          <a:p>
            <a:r>
              <a:rPr lang="en-US" dirty="0"/>
              <a:t>Step 6: Stop</a:t>
            </a:r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kumimoji="0" lang="en-US" dirty="0"/>
              <a:t>Binary Search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00108"/>
            <a:ext cx="8229600" cy="5572164"/>
          </a:xfrm>
        </p:spPr>
        <p:txBody>
          <a:bodyPr>
            <a:normAutofit lnSpcReduction="10000"/>
          </a:bodyPr>
          <a:lstStyle/>
          <a:p>
            <a:r>
              <a:rPr kumimoji="0" lang="en-US" dirty="0"/>
              <a:t>Binary search.   </a:t>
            </a:r>
            <a:r>
              <a:rPr kumimoji="0" lang="en-US" dirty="0">
                <a:solidFill>
                  <a:schemeClr val="tx1"/>
                </a:solidFill>
              </a:rPr>
              <a:t>Given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 and sorted array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a[]</a:t>
            </a:r>
            <a:r>
              <a:rPr kumimoji="0" lang="en-US" dirty="0">
                <a:solidFill>
                  <a:schemeClr val="tx1"/>
                </a:solidFill>
              </a:rPr>
              <a:t>, find index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I</a:t>
            </a:r>
            <a:r>
              <a:rPr lang="en-US" sz="1600" dirty="0">
                <a:latin typeface="Courier New" pitchFamily="64" charset="0"/>
              </a:rPr>
              <a:t> </a:t>
            </a:r>
            <a:r>
              <a:rPr kumimoji="0" lang="en-US" dirty="0">
                <a:solidFill>
                  <a:schemeClr val="tx1"/>
                </a:solidFill>
              </a:rPr>
              <a:t>such that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]</a:t>
            </a:r>
            <a:r>
              <a:rPr kumimoji="0" lang="en-US" dirty="0">
                <a:solidFill>
                  <a:schemeClr val="tx1"/>
                </a:solidFill>
              </a:rPr>
              <a:t> =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, or report that no such index exists.</a:t>
            </a:r>
            <a:endParaRPr kumimoji="0" lang="en-US" dirty="0"/>
          </a:p>
          <a:p>
            <a:r>
              <a:rPr kumimoji="0" lang="en-US" dirty="0"/>
              <a:t>Invariant.  </a:t>
            </a:r>
            <a:r>
              <a:rPr kumimoji="0" lang="en-US" dirty="0">
                <a:solidFill>
                  <a:schemeClr val="tx1"/>
                </a:solidFill>
              </a:rPr>
              <a:t>Algorithm maintains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a[lo]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a[hi].</a:t>
            </a: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dirty="0"/>
          </a:p>
          <a:p>
            <a:endParaRPr kumimoji="0" lang="en-US" dirty="0"/>
          </a:p>
          <a:p>
            <a:endParaRPr kumimoji="0" lang="en-US" dirty="0"/>
          </a:p>
          <a:p>
            <a:endParaRPr kumimoji="0" lang="en-US" dirty="0"/>
          </a:p>
          <a:p>
            <a:r>
              <a:rPr kumimoji="0" lang="en-US" dirty="0"/>
              <a:t>Ex.  </a:t>
            </a:r>
            <a:r>
              <a:rPr kumimoji="0" lang="en-US" dirty="0">
                <a:solidFill>
                  <a:schemeClr val="tx1"/>
                </a:solidFill>
              </a:rPr>
              <a:t>Binary search for 33.</a:t>
            </a:r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800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8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057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1600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514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2971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4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3886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3429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5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7</a:t>
            </a:r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5715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10</a:t>
            </a: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5257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9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6172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11</a:t>
            </a: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6629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12</a:t>
            </a: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7543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086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143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18451" name="Rectangle 19" descr="Outlined diamond"/>
          <p:cNvSpPr>
            <a:spLocks noChangeArrowheads="1"/>
          </p:cNvSpPr>
          <p:nvPr/>
        </p:nvSpPr>
        <p:spPr bwMode="auto">
          <a:xfrm>
            <a:off x="4800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64</a:t>
            </a:r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20574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14</a:t>
            </a: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1600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13</a:t>
            </a:r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25146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25</a:t>
            </a: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2971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33</a:t>
            </a: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3886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51</a:t>
            </a: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3429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43</a:t>
            </a:r>
          </a:p>
        </p:txBody>
      </p:sp>
      <p:sp>
        <p:nvSpPr>
          <p:cNvPr id="18458" name="Rectangle 26" descr="Outlined diamond"/>
          <p:cNvSpPr>
            <a:spLocks noChangeArrowheads="1"/>
          </p:cNvSpPr>
          <p:nvPr/>
        </p:nvSpPr>
        <p:spPr bwMode="auto">
          <a:xfrm>
            <a:off x="4343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53</a:t>
            </a:r>
          </a:p>
        </p:txBody>
      </p:sp>
      <p:sp>
        <p:nvSpPr>
          <p:cNvPr id="18459" name="Rectangle 27" descr="Outlined diamond"/>
          <p:cNvSpPr>
            <a:spLocks noChangeArrowheads="1"/>
          </p:cNvSpPr>
          <p:nvPr/>
        </p:nvSpPr>
        <p:spPr bwMode="auto">
          <a:xfrm>
            <a:off x="5715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84</a:t>
            </a:r>
          </a:p>
        </p:txBody>
      </p:sp>
      <p:sp>
        <p:nvSpPr>
          <p:cNvPr id="18460" name="Rectangle 28" descr="Outlined diamond"/>
          <p:cNvSpPr>
            <a:spLocks noChangeArrowheads="1"/>
          </p:cNvSpPr>
          <p:nvPr/>
        </p:nvSpPr>
        <p:spPr bwMode="auto">
          <a:xfrm>
            <a:off x="5257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72</a:t>
            </a:r>
          </a:p>
        </p:txBody>
      </p:sp>
      <p:sp>
        <p:nvSpPr>
          <p:cNvPr id="18461" name="Rectangle 29" descr="Outlined diamond"/>
          <p:cNvSpPr>
            <a:spLocks noChangeArrowheads="1"/>
          </p:cNvSpPr>
          <p:nvPr/>
        </p:nvSpPr>
        <p:spPr bwMode="auto">
          <a:xfrm>
            <a:off x="6172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93</a:t>
            </a:r>
          </a:p>
        </p:txBody>
      </p:sp>
      <p:sp>
        <p:nvSpPr>
          <p:cNvPr id="18462" name="Rectangle 30" descr="Outlined diamond"/>
          <p:cNvSpPr>
            <a:spLocks noChangeArrowheads="1"/>
          </p:cNvSpPr>
          <p:nvPr/>
        </p:nvSpPr>
        <p:spPr bwMode="auto">
          <a:xfrm>
            <a:off x="6629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95</a:t>
            </a:r>
          </a:p>
        </p:txBody>
      </p:sp>
      <p:sp>
        <p:nvSpPr>
          <p:cNvPr id="18463" name="Rectangle 31" descr="Outlined diamond"/>
          <p:cNvSpPr>
            <a:spLocks noChangeArrowheads="1"/>
          </p:cNvSpPr>
          <p:nvPr/>
        </p:nvSpPr>
        <p:spPr bwMode="auto">
          <a:xfrm>
            <a:off x="7543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97</a:t>
            </a:r>
          </a:p>
        </p:txBody>
      </p:sp>
      <p:sp>
        <p:nvSpPr>
          <p:cNvPr id="18464" name="Rectangle 32" descr="Outlined diamond"/>
          <p:cNvSpPr>
            <a:spLocks noChangeArrowheads="1"/>
          </p:cNvSpPr>
          <p:nvPr/>
        </p:nvSpPr>
        <p:spPr bwMode="auto">
          <a:xfrm>
            <a:off x="7086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96</a:t>
            </a:r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1143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6</a:t>
            </a:r>
          </a:p>
        </p:txBody>
      </p:sp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1171575" y="5102225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lo</a:t>
            </a:r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 flipV="1">
            <a:off x="1355725" y="48387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8471" name="Rectangle 39"/>
          <p:cNvSpPr>
            <a:spLocks noChangeArrowheads="1"/>
          </p:cNvSpPr>
          <p:nvPr/>
        </p:nvSpPr>
        <p:spPr bwMode="auto">
          <a:xfrm>
            <a:off x="3914775" y="5103813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hi</a:t>
            </a:r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 flipV="1">
            <a:off x="4095750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4572008"/>
            <a:ext cx="6786610" cy="3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kumimoji="0" lang="en-US" dirty="0"/>
              <a:t>Binary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2984"/>
            <a:ext cx="8229600" cy="5357850"/>
          </a:xfrm>
        </p:spPr>
        <p:txBody>
          <a:bodyPr>
            <a:normAutofit/>
          </a:bodyPr>
          <a:lstStyle/>
          <a:p>
            <a:r>
              <a:rPr kumimoji="0" lang="en-US" dirty="0"/>
              <a:t>Binary search.   </a:t>
            </a:r>
            <a:r>
              <a:rPr kumimoji="0" lang="en-US" dirty="0">
                <a:solidFill>
                  <a:schemeClr val="tx1"/>
                </a:solidFill>
              </a:rPr>
              <a:t>Given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 and sorted array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a[]</a:t>
            </a:r>
            <a:r>
              <a:rPr kumimoji="0" lang="en-US" dirty="0">
                <a:solidFill>
                  <a:schemeClr val="tx1"/>
                </a:solidFill>
              </a:rPr>
              <a:t>, find index 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b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</a:br>
            <a:r>
              <a:rPr kumimoji="0" lang="en-US" dirty="0">
                <a:solidFill>
                  <a:schemeClr val="tx1"/>
                </a:solidFill>
              </a:rPr>
              <a:t>such that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]</a:t>
            </a:r>
            <a:r>
              <a:rPr kumimoji="0" lang="en-US" dirty="0">
                <a:solidFill>
                  <a:schemeClr val="tx1"/>
                </a:solidFill>
              </a:rPr>
              <a:t> =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, or report that no such index exists.</a:t>
            </a:r>
          </a:p>
          <a:p>
            <a:r>
              <a:rPr kumimoji="0" lang="en-US" dirty="0"/>
              <a:t>Invariant.  </a:t>
            </a:r>
            <a:r>
              <a:rPr kumimoji="0" lang="en-US" dirty="0">
                <a:solidFill>
                  <a:schemeClr val="tx1"/>
                </a:solidFill>
              </a:rPr>
              <a:t>Algorithm maintains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a[lo]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a[hi].</a:t>
            </a: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dirty="0"/>
          </a:p>
          <a:p>
            <a:endParaRPr kumimoji="0" lang="en-US" dirty="0"/>
          </a:p>
          <a:p>
            <a:r>
              <a:rPr kumimoji="0" lang="en-US" dirty="0"/>
              <a:t>Ex.  </a:t>
            </a:r>
            <a:r>
              <a:rPr kumimoji="0" lang="en-US" dirty="0">
                <a:solidFill>
                  <a:schemeClr val="tx1"/>
                </a:solidFill>
              </a:rPr>
              <a:t>Binary search for 33.</a:t>
            </a:r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800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8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2057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1600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514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2971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4</a:t>
            </a: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3886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429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5</a:t>
            </a: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4343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7</a:t>
            </a: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5715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10</a:t>
            </a: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5257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9</a:t>
            </a:r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auto">
          <a:xfrm>
            <a:off x="6172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11</a:t>
            </a: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6629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12</a:t>
            </a:r>
          </a:p>
        </p:txBody>
      </p:sp>
      <p:sp>
        <p:nvSpPr>
          <p:cNvPr id="19472" name="Rectangle 16"/>
          <p:cNvSpPr>
            <a:spLocks noChangeArrowheads="1"/>
          </p:cNvSpPr>
          <p:nvPr/>
        </p:nvSpPr>
        <p:spPr bwMode="auto">
          <a:xfrm>
            <a:off x="7543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7086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19474" name="Rectangle 18"/>
          <p:cNvSpPr>
            <a:spLocks noChangeArrowheads="1"/>
          </p:cNvSpPr>
          <p:nvPr/>
        </p:nvSpPr>
        <p:spPr bwMode="auto">
          <a:xfrm>
            <a:off x="1143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19475" name="Rectangle 19" descr="Outlined diamond"/>
          <p:cNvSpPr>
            <a:spLocks noChangeArrowheads="1"/>
          </p:cNvSpPr>
          <p:nvPr/>
        </p:nvSpPr>
        <p:spPr bwMode="auto">
          <a:xfrm>
            <a:off x="4800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64</a:t>
            </a:r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20574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14</a:t>
            </a: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1600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13</a:t>
            </a:r>
          </a:p>
        </p:txBody>
      </p:sp>
      <p:sp>
        <p:nvSpPr>
          <p:cNvPr id="19478" name="Rectangle 22"/>
          <p:cNvSpPr>
            <a:spLocks noChangeArrowheads="1"/>
          </p:cNvSpPr>
          <p:nvPr/>
        </p:nvSpPr>
        <p:spPr bwMode="auto">
          <a:xfrm>
            <a:off x="25146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25</a:t>
            </a: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2971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33</a:t>
            </a:r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3886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51</a:t>
            </a: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3429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43</a:t>
            </a:r>
          </a:p>
        </p:txBody>
      </p:sp>
      <p:sp>
        <p:nvSpPr>
          <p:cNvPr id="19482" name="Rectangle 26" descr="Outlined diamond"/>
          <p:cNvSpPr>
            <a:spLocks noChangeArrowheads="1"/>
          </p:cNvSpPr>
          <p:nvPr/>
        </p:nvSpPr>
        <p:spPr bwMode="auto">
          <a:xfrm>
            <a:off x="4343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53</a:t>
            </a:r>
          </a:p>
        </p:txBody>
      </p:sp>
      <p:sp>
        <p:nvSpPr>
          <p:cNvPr id="19483" name="Rectangle 27" descr="Outlined diamond"/>
          <p:cNvSpPr>
            <a:spLocks noChangeArrowheads="1"/>
          </p:cNvSpPr>
          <p:nvPr/>
        </p:nvSpPr>
        <p:spPr bwMode="auto">
          <a:xfrm>
            <a:off x="5715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84</a:t>
            </a:r>
          </a:p>
        </p:txBody>
      </p:sp>
      <p:sp>
        <p:nvSpPr>
          <p:cNvPr id="19484" name="Rectangle 28" descr="Outlined diamond"/>
          <p:cNvSpPr>
            <a:spLocks noChangeArrowheads="1"/>
          </p:cNvSpPr>
          <p:nvPr/>
        </p:nvSpPr>
        <p:spPr bwMode="auto">
          <a:xfrm>
            <a:off x="5257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72</a:t>
            </a:r>
          </a:p>
        </p:txBody>
      </p:sp>
      <p:sp>
        <p:nvSpPr>
          <p:cNvPr id="19485" name="Rectangle 29" descr="Outlined diamond"/>
          <p:cNvSpPr>
            <a:spLocks noChangeArrowheads="1"/>
          </p:cNvSpPr>
          <p:nvPr/>
        </p:nvSpPr>
        <p:spPr bwMode="auto">
          <a:xfrm>
            <a:off x="6172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93</a:t>
            </a:r>
          </a:p>
        </p:txBody>
      </p:sp>
      <p:sp>
        <p:nvSpPr>
          <p:cNvPr id="19486" name="Rectangle 30" descr="Outlined diamond"/>
          <p:cNvSpPr>
            <a:spLocks noChangeArrowheads="1"/>
          </p:cNvSpPr>
          <p:nvPr/>
        </p:nvSpPr>
        <p:spPr bwMode="auto">
          <a:xfrm>
            <a:off x="6629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95</a:t>
            </a:r>
          </a:p>
        </p:txBody>
      </p:sp>
      <p:sp>
        <p:nvSpPr>
          <p:cNvPr id="19487" name="Rectangle 31" descr="Outlined diamond"/>
          <p:cNvSpPr>
            <a:spLocks noChangeArrowheads="1"/>
          </p:cNvSpPr>
          <p:nvPr/>
        </p:nvSpPr>
        <p:spPr bwMode="auto">
          <a:xfrm>
            <a:off x="7543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97</a:t>
            </a:r>
          </a:p>
        </p:txBody>
      </p:sp>
      <p:sp>
        <p:nvSpPr>
          <p:cNvPr id="19488" name="Rectangle 32" descr="Outlined diamond"/>
          <p:cNvSpPr>
            <a:spLocks noChangeArrowheads="1"/>
          </p:cNvSpPr>
          <p:nvPr/>
        </p:nvSpPr>
        <p:spPr bwMode="auto">
          <a:xfrm>
            <a:off x="7086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96</a:t>
            </a:r>
          </a:p>
        </p:txBody>
      </p:sp>
      <p:sp>
        <p:nvSpPr>
          <p:cNvPr id="19489" name="Rectangle 33"/>
          <p:cNvSpPr>
            <a:spLocks noChangeArrowheads="1"/>
          </p:cNvSpPr>
          <p:nvPr/>
        </p:nvSpPr>
        <p:spPr bwMode="auto">
          <a:xfrm>
            <a:off x="1143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6</a:t>
            </a:r>
          </a:p>
        </p:txBody>
      </p:sp>
      <p:sp>
        <p:nvSpPr>
          <p:cNvPr id="19490" name="Rectangle 34"/>
          <p:cNvSpPr>
            <a:spLocks noChangeArrowheads="1"/>
          </p:cNvSpPr>
          <p:nvPr/>
        </p:nvSpPr>
        <p:spPr bwMode="auto">
          <a:xfrm>
            <a:off x="1171575" y="5102225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lo</a:t>
            </a:r>
          </a:p>
        </p:txBody>
      </p:sp>
      <p:sp>
        <p:nvSpPr>
          <p:cNvPr id="19491" name="Line 35"/>
          <p:cNvSpPr>
            <a:spLocks noChangeShapeType="1"/>
          </p:cNvSpPr>
          <p:nvPr/>
        </p:nvSpPr>
        <p:spPr bwMode="auto">
          <a:xfrm flipV="1">
            <a:off x="1355725" y="48387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9495" name="Rectangle 39"/>
          <p:cNvSpPr>
            <a:spLocks noChangeArrowheads="1"/>
          </p:cNvSpPr>
          <p:nvPr/>
        </p:nvSpPr>
        <p:spPr bwMode="auto">
          <a:xfrm>
            <a:off x="2486025" y="5103813"/>
            <a:ext cx="50482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mid</a:t>
            </a:r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V="1">
            <a:off x="2722563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2562225" y="4137025"/>
            <a:ext cx="357188" cy="357188"/>
          </a:xfrm>
          <a:prstGeom prst="ellipse">
            <a:avLst/>
          </a:prstGeom>
          <a:solidFill>
            <a:schemeClr val="folHlink">
              <a:alpha val="2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9498" name="Rectangle 42"/>
          <p:cNvSpPr>
            <a:spLocks noChangeArrowheads="1"/>
          </p:cNvSpPr>
          <p:nvPr/>
        </p:nvSpPr>
        <p:spPr bwMode="auto">
          <a:xfrm>
            <a:off x="3914775" y="5103813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hi</a:t>
            </a:r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 flipV="1">
            <a:off x="4095750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4543308"/>
            <a:ext cx="6858048" cy="31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928670"/>
          </a:xfrm>
        </p:spPr>
        <p:txBody>
          <a:bodyPr/>
          <a:lstStyle/>
          <a:p>
            <a:r>
              <a:rPr kumimoji="0" lang="en-US" dirty="0"/>
              <a:t>Binary Search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85794"/>
            <a:ext cx="8229600" cy="5857916"/>
          </a:xfrm>
        </p:spPr>
        <p:txBody>
          <a:bodyPr>
            <a:normAutofit/>
          </a:bodyPr>
          <a:lstStyle/>
          <a:p>
            <a:r>
              <a:rPr kumimoji="0" lang="en-US" dirty="0"/>
              <a:t>Binary search.   </a:t>
            </a:r>
            <a:r>
              <a:rPr kumimoji="0" lang="en-US" dirty="0">
                <a:solidFill>
                  <a:schemeClr val="tx1"/>
                </a:solidFill>
              </a:rPr>
              <a:t>Given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 and sorted array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a[]</a:t>
            </a:r>
            <a:r>
              <a:rPr kumimoji="0" lang="en-US" dirty="0">
                <a:solidFill>
                  <a:schemeClr val="tx1"/>
                </a:solidFill>
              </a:rPr>
              <a:t>, find index 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b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</a:br>
            <a:r>
              <a:rPr kumimoji="0" lang="en-US" dirty="0">
                <a:solidFill>
                  <a:schemeClr val="tx1"/>
                </a:solidFill>
              </a:rPr>
              <a:t>such that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]</a:t>
            </a:r>
            <a:r>
              <a:rPr kumimoji="0" lang="en-US" dirty="0">
                <a:solidFill>
                  <a:schemeClr val="tx1"/>
                </a:solidFill>
              </a:rPr>
              <a:t> =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, or report that no such index exists.</a:t>
            </a:r>
            <a:endParaRPr kumimoji="0" lang="en-US" dirty="0"/>
          </a:p>
          <a:p>
            <a:r>
              <a:rPr kumimoji="0" lang="en-US" dirty="0"/>
              <a:t>Invariant.  </a:t>
            </a:r>
            <a:r>
              <a:rPr kumimoji="0" lang="en-US" dirty="0">
                <a:solidFill>
                  <a:schemeClr val="tx1"/>
                </a:solidFill>
              </a:rPr>
              <a:t>Algorithm maintains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a[lo]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a[hi].</a:t>
            </a: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dirty="0"/>
          </a:p>
          <a:p>
            <a:endParaRPr kumimoji="0" lang="en-US" dirty="0"/>
          </a:p>
          <a:p>
            <a:r>
              <a:rPr kumimoji="0" lang="en-US" dirty="0"/>
              <a:t>Ex.  </a:t>
            </a:r>
            <a:r>
              <a:rPr kumimoji="0" lang="en-US" dirty="0">
                <a:solidFill>
                  <a:schemeClr val="tx1"/>
                </a:solidFill>
              </a:rPr>
              <a:t>Binary search for 33.</a:t>
            </a:r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4800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8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057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1600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2514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2971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4</a:t>
            </a: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3886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3429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5</a:t>
            </a: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4343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7</a:t>
            </a:r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5715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10</a:t>
            </a: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5257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9</a:t>
            </a:r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6172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11</a:t>
            </a: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6629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12</a:t>
            </a:r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7543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7086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1143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20499" name="Rectangle 19" descr="Outlined diamond"/>
          <p:cNvSpPr>
            <a:spLocks noChangeArrowheads="1"/>
          </p:cNvSpPr>
          <p:nvPr/>
        </p:nvSpPr>
        <p:spPr bwMode="auto">
          <a:xfrm>
            <a:off x="4800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64</a:t>
            </a:r>
          </a:p>
        </p:txBody>
      </p:sp>
      <p:sp>
        <p:nvSpPr>
          <p:cNvPr id="20500" name="Rectangle 20" descr="Outlined diamond"/>
          <p:cNvSpPr>
            <a:spLocks noChangeArrowheads="1"/>
          </p:cNvSpPr>
          <p:nvPr/>
        </p:nvSpPr>
        <p:spPr bwMode="auto">
          <a:xfrm>
            <a:off x="2057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20501" name="Rectangle 21" descr="Outlined diamond"/>
          <p:cNvSpPr>
            <a:spLocks noChangeArrowheads="1"/>
          </p:cNvSpPr>
          <p:nvPr/>
        </p:nvSpPr>
        <p:spPr bwMode="auto">
          <a:xfrm>
            <a:off x="1600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20502" name="Rectangle 22" descr="Outlined diamond"/>
          <p:cNvSpPr>
            <a:spLocks noChangeArrowheads="1"/>
          </p:cNvSpPr>
          <p:nvPr/>
        </p:nvSpPr>
        <p:spPr bwMode="auto">
          <a:xfrm>
            <a:off x="2514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25</a:t>
            </a:r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2971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33</a:t>
            </a:r>
          </a:p>
        </p:txBody>
      </p:sp>
      <p:sp>
        <p:nvSpPr>
          <p:cNvPr id="20504" name="Rectangle 24"/>
          <p:cNvSpPr>
            <a:spLocks noChangeArrowheads="1"/>
          </p:cNvSpPr>
          <p:nvPr/>
        </p:nvSpPr>
        <p:spPr bwMode="auto">
          <a:xfrm>
            <a:off x="3886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51</a:t>
            </a:r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3429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43</a:t>
            </a:r>
          </a:p>
        </p:txBody>
      </p:sp>
      <p:sp>
        <p:nvSpPr>
          <p:cNvPr id="20506" name="Rectangle 26" descr="Outlined diamond"/>
          <p:cNvSpPr>
            <a:spLocks noChangeArrowheads="1"/>
          </p:cNvSpPr>
          <p:nvPr/>
        </p:nvSpPr>
        <p:spPr bwMode="auto">
          <a:xfrm>
            <a:off x="4343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53</a:t>
            </a:r>
          </a:p>
        </p:txBody>
      </p:sp>
      <p:sp>
        <p:nvSpPr>
          <p:cNvPr id="20507" name="Rectangle 27" descr="Outlined diamond"/>
          <p:cNvSpPr>
            <a:spLocks noChangeArrowheads="1"/>
          </p:cNvSpPr>
          <p:nvPr/>
        </p:nvSpPr>
        <p:spPr bwMode="auto">
          <a:xfrm>
            <a:off x="5715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84</a:t>
            </a:r>
          </a:p>
        </p:txBody>
      </p:sp>
      <p:sp>
        <p:nvSpPr>
          <p:cNvPr id="20508" name="Rectangle 28" descr="Outlined diamond"/>
          <p:cNvSpPr>
            <a:spLocks noChangeArrowheads="1"/>
          </p:cNvSpPr>
          <p:nvPr/>
        </p:nvSpPr>
        <p:spPr bwMode="auto">
          <a:xfrm>
            <a:off x="5257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72</a:t>
            </a:r>
          </a:p>
        </p:txBody>
      </p:sp>
      <p:sp>
        <p:nvSpPr>
          <p:cNvPr id="20509" name="Rectangle 29" descr="Outlined diamond"/>
          <p:cNvSpPr>
            <a:spLocks noChangeArrowheads="1"/>
          </p:cNvSpPr>
          <p:nvPr/>
        </p:nvSpPr>
        <p:spPr bwMode="auto">
          <a:xfrm>
            <a:off x="6172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93</a:t>
            </a:r>
          </a:p>
        </p:txBody>
      </p:sp>
      <p:sp>
        <p:nvSpPr>
          <p:cNvPr id="20510" name="Rectangle 30" descr="Outlined diamond"/>
          <p:cNvSpPr>
            <a:spLocks noChangeArrowheads="1"/>
          </p:cNvSpPr>
          <p:nvPr/>
        </p:nvSpPr>
        <p:spPr bwMode="auto">
          <a:xfrm>
            <a:off x="6629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95</a:t>
            </a:r>
          </a:p>
        </p:txBody>
      </p:sp>
      <p:sp>
        <p:nvSpPr>
          <p:cNvPr id="20511" name="Rectangle 31" descr="Outlined diamond"/>
          <p:cNvSpPr>
            <a:spLocks noChangeArrowheads="1"/>
          </p:cNvSpPr>
          <p:nvPr/>
        </p:nvSpPr>
        <p:spPr bwMode="auto">
          <a:xfrm>
            <a:off x="7543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97</a:t>
            </a:r>
          </a:p>
        </p:txBody>
      </p:sp>
      <p:sp>
        <p:nvSpPr>
          <p:cNvPr id="20512" name="Rectangle 32" descr="Outlined diamond"/>
          <p:cNvSpPr>
            <a:spLocks noChangeArrowheads="1"/>
          </p:cNvSpPr>
          <p:nvPr/>
        </p:nvSpPr>
        <p:spPr bwMode="auto">
          <a:xfrm>
            <a:off x="7086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96</a:t>
            </a:r>
          </a:p>
        </p:txBody>
      </p:sp>
      <p:sp>
        <p:nvSpPr>
          <p:cNvPr id="20513" name="Rectangle 33" descr="Outlined diamond"/>
          <p:cNvSpPr>
            <a:spLocks noChangeArrowheads="1"/>
          </p:cNvSpPr>
          <p:nvPr/>
        </p:nvSpPr>
        <p:spPr bwMode="auto">
          <a:xfrm>
            <a:off x="1143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20519" name="Rectangle 39"/>
          <p:cNvSpPr>
            <a:spLocks noChangeArrowheads="1"/>
          </p:cNvSpPr>
          <p:nvPr/>
        </p:nvSpPr>
        <p:spPr bwMode="auto">
          <a:xfrm>
            <a:off x="3009900" y="5103813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lo</a:t>
            </a:r>
          </a:p>
        </p:txBody>
      </p:sp>
      <p:sp>
        <p:nvSpPr>
          <p:cNvPr id="20520" name="Line 40"/>
          <p:cNvSpPr>
            <a:spLocks noChangeShapeType="1"/>
          </p:cNvSpPr>
          <p:nvPr/>
        </p:nvSpPr>
        <p:spPr bwMode="auto">
          <a:xfrm flipV="1">
            <a:off x="3190875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0522" name="Rectangle 42"/>
          <p:cNvSpPr>
            <a:spLocks noChangeArrowheads="1"/>
          </p:cNvSpPr>
          <p:nvPr/>
        </p:nvSpPr>
        <p:spPr bwMode="auto">
          <a:xfrm>
            <a:off x="3914775" y="5103813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hi</a:t>
            </a:r>
          </a:p>
        </p:txBody>
      </p:sp>
      <p:sp>
        <p:nvSpPr>
          <p:cNvPr id="20523" name="Line 43"/>
          <p:cNvSpPr>
            <a:spLocks noChangeShapeType="1"/>
          </p:cNvSpPr>
          <p:nvPr/>
        </p:nvSpPr>
        <p:spPr bwMode="auto">
          <a:xfrm flipV="1">
            <a:off x="4095750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4500570"/>
            <a:ext cx="6786610" cy="3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/>
          <a:lstStyle/>
          <a:p>
            <a:r>
              <a:rPr kumimoji="0" lang="en-US" dirty="0"/>
              <a:t>Binary Search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00108"/>
            <a:ext cx="8229600" cy="5643602"/>
          </a:xfrm>
        </p:spPr>
        <p:txBody>
          <a:bodyPr>
            <a:normAutofit/>
          </a:bodyPr>
          <a:lstStyle/>
          <a:p>
            <a:r>
              <a:rPr kumimoji="0" lang="en-US" dirty="0"/>
              <a:t>Binary search.   </a:t>
            </a:r>
            <a:r>
              <a:rPr kumimoji="0" lang="en-US" dirty="0">
                <a:solidFill>
                  <a:schemeClr val="tx1"/>
                </a:solidFill>
              </a:rPr>
              <a:t>Given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 and sorted array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a[]</a:t>
            </a:r>
            <a:r>
              <a:rPr kumimoji="0" lang="en-US" dirty="0">
                <a:solidFill>
                  <a:schemeClr val="tx1"/>
                </a:solidFill>
              </a:rPr>
              <a:t>, find index 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b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</a:br>
            <a:r>
              <a:rPr kumimoji="0" lang="en-US" dirty="0">
                <a:solidFill>
                  <a:schemeClr val="tx1"/>
                </a:solidFill>
              </a:rPr>
              <a:t>such that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]</a:t>
            </a:r>
            <a:r>
              <a:rPr kumimoji="0" lang="en-US" dirty="0">
                <a:solidFill>
                  <a:schemeClr val="tx1"/>
                </a:solidFill>
              </a:rPr>
              <a:t> =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, or report that no such index exists.</a:t>
            </a:r>
            <a:endParaRPr kumimoji="0" lang="en-US" dirty="0"/>
          </a:p>
          <a:p>
            <a:r>
              <a:rPr kumimoji="0" lang="en-US" dirty="0"/>
              <a:t>Invariant.  </a:t>
            </a:r>
            <a:r>
              <a:rPr kumimoji="0" lang="en-US" dirty="0">
                <a:solidFill>
                  <a:schemeClr val="tx1"/>
                </a:solidFill>
              </a:rPr>
              <a:t>Algorithm maintains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a[lo]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a[hi].</a:t>
            </a: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dirty="0"/>
          </a:p>
          <a:p>
            <a:endParaRPr lang="en-US" dirty="0"/>
          </a:p>
          <a:p>
            <a:r>
              <a:rPr kumimoji="0" lang="en-US" dirty="0"/>
              <a:t>Ex.  </a:t>
            </a:r>
            <a:r>
              <a:rPr kumimoji="0" lang="en-US" dirty="0">
                <a:solidFill>
                  <a:schemeClr val="tx1"/>
                </a:solidFill>
              </a:rPr>
              <a:t>Binary search for 33.</a:t>
            </a:r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4800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8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2057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1600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2514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2971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4</a:t>
            </a: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3886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3429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5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4343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7</a:t>
            </a:r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5715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10</a:t>
            </a: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5257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9</a:t>
            </a:r>
          </a:p>
        </p:txBody>
      </p:sp>
      <p:sp>
        <p:nvSpPr>
          <p:cNvPr id="21518" name="Rectangle 14"/>
          <p:cNvSpPr>
            <a:spLocks noChangeArrowheads="1"/>
          </p:cNvSpPr>
          <p:nvPr/>
        </p:nvSpPr>
        <p:spPr bwMode="auto">
          <a:xfrm>
            <a:off x="6172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11</a:t>
            </a:r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6629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12</a:t>
            </a:r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7543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7086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1143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21523" name="Rectangle 19" descr="Outlined diamond"/>
          <p:cNvSpPr>
            <a:spLocks noChangeArrowheads="1"/>
          </p:cNvSpPr>
          <p:nvPr/>
        </p:nvSpPr>
        <p:spPr bwMode="auto">
          <a:xfrm>
            <a:off x="4800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64</a:t>
            </a:r>
          </a:p>
        </p:txBody>
      </p:sp>
      <p:sp>
        <p:nvSpPr>
          <p:cNvPr id="21524" name="Rectangle 20" descr="Outlined diamond"/>
          <p:cNvSpPr>
            <a:spLocks noChangeArrowheads="1"/>
          </p:cNvSpPr>
          <p:nvPr/>
        </p:nvSpPr>
        <p:spPr bwMode="auto">
          <a:xfrm>
            <a:off x="2057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21525" name="Rectangle 21" descr="Outlined diamond"/>
          <p:cNvSpPr>
            <a:spLocks noChangeArrowheads="1"/>
          </p:cNvSpPr>
          <p:nvPr/>
        </p:nvSpPr>
        <p:spPr bwMode="auto">
          <a:xfrm>
            <a:off x="1600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21526" name="Rectangle 22" descr="Outlined diamond"/>
          <p:cNvSpPr>
            <a:spLocks noChangeArrowheads="1"/>
          </p:cNvSpPr>
          <p:nvPr/>
        </p:nvSpPr>
        <p:spPr bwMode="auto">
          <a:xfrm>
            <a:off x="2514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25</a:t>
            </a: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2971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33</a:t>
            </a:r>
          </a:p>
        </p:txBody>
      </p: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38862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51</a:t>
            </a: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34290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43</a:t>
            </a:r>
          </a:p>
        </p:txBody>
      </p:sp>
      <p:sp>
        <p:nvSpPr>
          <p:cNvPr id="21530" name="Rectangle 26" descr="Outlined diamond"/>
          <p:cNvSpPr>
            <a:spLocks noChangeArrowheads="1"/>
          </p:cNvSpPr>
          <p:nvPr/>
        </p:nvSpPr>
        <p:spPr bwMode="auto">
          <a:xfrm>
            <a:off x="4343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53</a:t>
            </a:r>
          </a:p>
        </p:txBody>
      </p:sp>
      <p:sp>
        <p:nvSpPr>
          <p:cNvPr id="21531" name="Rectangle 27" descr="Outlined diamond"/>
          <p:cNvSpPr>
            <a:spLocks noChangeArrowheads="1"/>
          </p:cNvSpPr>
          <p:nvPr/>
        </p:nvSpPr>
        <p:spPr bwMode="auto">
          <a:xfrm>
            <a:off x="5715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84</a:t>
            </a:r>
          </a:p>
        </p:txBody>
      </p:sp>
      <p:sp>
        <p:nvSpPr>
          <p:cNvPr id="21532" name="Rectangle 28" descr="Outlined diamond"/>
          <p:cNvSpPr>
            <a:spLocks noChangeArrowheads="1"/>
          </p:cNvSpPr>
          <p:nvPr/>
        </p:nvSpPr>
        <p:spPr bwMode="auto">
          <a:xfrm>
            <a:off x="5257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72</a:t>
            </a:r>
          </a:p>
        </p:txBody>
      </p:sp>
      <p:sp>
        <p:nvSpPr>
          <p:cNvPr id="21533" name="Rectangle 29" descr="Outlined diamond"/>
          <p:cNvSpPr>
            <a:spLocks noChangeArrowheads="1"/>
          </p:cNvSpPr>
          <p:nvPr/>
        </p:nvSpPr>
        <p:spPr bwMode="auto">
          <a:xfrm>
            <a:off x="6172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93</a:t>
            </a:r>
          </a:p>
        </p:txBody>
      </p:sp>
      <p:sp>
        <p:nvSpPr>
          <p:cNvPr id="21534" name="Rectangle 30" descr="Outlined diamond"/>
          <p:cNvSpPr>
            <a:spLocks noChangeArrowheads="1"/>
          </p:cNvSpPr>
          <p:nvPr/>
        </p:nvSpPr>
        <p:spPr bwMode="auto">
          <a:xfrm>
            <a:off x="6629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95</a:t>
            </a:r>
          </a:p>
        </p:txBody>
      </p:sp>
      <p:sp>
        <p:nvSpPr>
          <p:cNvPr id="21535" name="Rectangle 31" descr="Outlined diamond"/>
          <p:cNvSpPr>
            <a:spLocks noChangeArrowheads="1"/>
          </p:cNvSpPr>
          <p:nvPr/>
        </p:nvSpPr>
        <p:spPr bwMode="auto">
          <a:xfrm>
            <a:off x="7543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97</a:t>
            </a:r>
          </a:p>
        </p:txBody>
      </p:sp>
      <p:sp>
        <p:nvSpPr>
          <p:cNvPr id="21536" name="Rectangle 32" descr="Outlined diamond"/>
          <p:cNvSpPr>
            <a:spLocks noChangeArrowheads="1"/>
          </p:cNvSpPr>
          <p:nvPr/>
        </p:nvSpPr>
        <p:spPr bwMode="auto">
          <a:xfrm>
            <a:off x="7086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96</a:t>
            </a:r>
          </a:p>
        </p:txBody>
      </p:sp>
      <p:sp>
        <p:nvSpPr>
          <p:cNvPr id="21537" name="Rectangle 33" descr="Outlined diamond"/>
          <p:cNvSpPr>
            <a:spLocks noChangeArrowheads="1"/>
          </p:cNvSpPr>
          <p:nvPr/>
        </p:nvSpPr>
        <p:spPr bwMode="auto">
          <a:xfrm>
            <a:off x="1143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3009900" y="5103813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lo</a:t>
            </a:r>
          </a:p>
        </p:txBody>
      </p:sp>
      <p:sp>
        <p:nvSpPr>
          <p:cNvPr id="21539" name="Line 35"/>
          <p:cNvSpPr>
            <a:spLocks noChangeShapeType="1"/>
          </p:cNvSpPr>
          <p:nvPr/>
        </p:nvSpPr>
        <p:spPr bwMode="auto">
          <a:xfrm flipV="1">
            <a:off x="3190875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1540" name="Rectangle 36"/>
          <p:cNvSpPr>
            <a:spLocks noChangeArrowheads="1"/>
          </p:cNvSpPr>
          <p:nvPr/>
        </p:nvSpPr>
        <p:spPr bwMode="auto">
          <a:xfrm>
            <a:off x="3914775" y="5103813"/>
            <a:ext cx="39687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hi</a:t>
            </a:r>
          </a:p>
        </p:txBody>
      </p:sp>
      <p:sp>
        <p:nvSpPr>
          <p:cNvPr id="21541" name="Line 37"/>
          <p:cNvSpPr>
            <a:spLocks noChangeShapeType="1"/>
          </p:cNvSpPr>
          <p:nvPr/>
        </p:nvSpPr>
        <p:spPr bwMode="auto">
          <a:xfrm flipV="1">
            <a:off x="4095750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3406775" y="5103813"/>
            <a:ext cx="504825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mid</a:t>
            </a:r>
          </a:p>
        </p:txBody>
      </p:sp>
      <p:sp>
        <p:nvSpPr>
          <p:cNvPr id="21543" name="Line 39"/>
          <p:cNvSpPr>
            <a:spLocks noChangeShapeType="1"/>
          </p:cNvSpPr>
          <p:nvPr/>
        </p:nvSpPr>
        <p:spPr bwMode="auto">
          <a:xfrm flipV="1">
            <a:off x="3643313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1544" name="Oval 40"/>
          <p:cNvSpPr>
            <a:spLocks noChangeArrowheads="1"/>
          </p:cNvSpPr>
          <p:nvPr/>
        </p:nvSpPr>
        <p:spPr bwMode="auto">
          <a:xfrm>
            <a:off x="3482975" y="4137025"/>
            <a:ext cx="357188" cy="357188"/>
          </a:xfrm>
          <a:prstGeom prst="ellipse">
            <a:avLst/>
          </a:prstGeom>
          <a:solidFill>
            <a:schemeClr val="folHlink">
              <a:alpha val="2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3" y="4572008"/>
            <a:ext cx="6858049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kumimoji="0" lang="en-US" dirty="0"/>
              <a:t>Binary Search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28670"/>
            <a:ext cx="8229600" cy="5643602"/>
          </a:xfrm>
        </p:spPr>
        <p:txBody>
          <a:bodyPr>
            <a:normAutofit lnSpcReduction="10000"/>
          </a:bodyPr>
          <a:lstStyle/>
          <a:p>
            <a:r>
              <a:rPr kumimoji="0" lang="en-US" dirty="0"/>
              <a:t>Binary search.   </a:t>
            </a:r>
            <a:r>
              <a:rPr kumimoji="0" lang="en-US" dirty="0">
                <a:solidFill>
                  <a:schemeClr val="tx1"/>
                </a:solidFill>
              </a:rPr>
              <a:t>Given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 and sorted array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a[]</a:t>
            </a:r>
            <a:r>
              <a:rPr kumimoji="0" lang="en-US" dirty="0">
                <a:solidFill>
                  <a:schemeClr val="tx1"/>
                </a:solidFill>
              </a:rPr>
              <a:t>, find index 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b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</a:br>
            <a:r>
              <a:rPr kumimoji="0" lang="en-US" dirty="0">
                <a:solidFill>
                  <a:schemeClr val="tx1"/>
                </a:solidFill>
              </a:rPr>
              <a:t>such that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]</a:t>
            </a:r>
            <a:r>
              <a:rPr kumimoji="0" lang="en-US" dirty="0">
                <a:solidFill>
                  <a:schemeClr val="tx1"/>
                </a:solidFill>
              </a:rPr>
              <a:t> =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, or report that no such index exists.</a:t>
            </a:r>
            <a:endParaRPr kumimoji="0" lang="en-US" dirty="0"/>
          </a:p>
          <a:p>
            <a:r>
              <a:rPr kumimoji="0" lang="en-US" dirty="0"/>
              <a:t>Invariant.  </a:t>
            </a:r>
            <a:r>
              <a:rPr kumimoji="0" lang="en-US" dirty="0">
                <a:solidFill>
                  <a:schemeClr val="tx1"/>
                </a:solidFill>
              </a:rPr>
              <a:t>Algorithm maintains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a[lo]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a[hi].</a:t>
            </a: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dirty="0"/>
          </a:p>
          <a:p>
            <a:endParaRPr lang="en-US" dirty="0"/>
          </a:p>
          <a:p>
            <a:endParaRPr kumimoji="0" lang="en-US" dirty="0"/>
          </a:p>
          <a:p>
            <a:r>
              <a:rPr kumimoji="0" lang="en-US" dirty="0"/>
              <a:t>Ex.  </a:t>
            </a:r>
            <a:r>
              <a:rPr kumimoji="0" lang="en-US" dirty="0">
                <a:solidFill>
                  <a:schemeClr val="tx1"/>
                </a:solidFill>
              </a:rPr>
              <a:t>Binary search for 33.</a:t>
            </a:r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800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8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2057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1600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2514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2971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4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886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3429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5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4343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7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5715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10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5257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9</a:t>
            </a:r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6172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11</a:t>
            </a: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6629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12</a:t>
            </a:r>
          </a:p>
        </p:txBody>
      </p:sp>
      <p:sp>
        <p:nvSpPr>
          <p:cNvPr id="23568" name="Rectangle 16"/>
          <p:cNvSpPr>
            <a:spLocks noChangeArrowheads="1"/>
          </p:cNvSpPr>
          <p:nvPr/>
        </p:nvSpPr>
        <p:spPr bwMode="auto">
          <a:xfrm>
            <a:off x="7543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7086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1143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23571" name="Rectangle 19" descr="Outlined diamond"/>
          <p:cNvSpPr>
            <a:spLocks noChangeArrowheads="1"/>
          </p:cNvSpPr>
          <p:nvPr/>
        </p:nvSpPr>
        <p:spPr bwMode="auto">
          <a:xfrm>
            <a:off x="4800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64</a:t>
            </a:r>
          </a:p>
        </p:txBody>
      </p:sp>
      <p:sp>
        <p:nvSpPr>
          <p:cNvPr id="23572" name="Rectangle 20" descr="Outlined diamond"/>
          <p:cNvSpPr>
            <a:spLocks noChangeArrowheads="1"/>
          </p:cNvSpPr>
          <p:nvPr/>
        </p:nvSpPr>
        <p:spPr bwMode="auto">
          <a:xfrm>
            <a:off x="2057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23573" name="Rectangle 21" descr="Outlined diamond"/>
          <p:cNvSpPr>
            <a:spLocks noChangeArrowheads="1"/>
          </p:cNvSpPr>
          <p:nvPr/>
        </p:nvSpPr>
        <p:spPr bwMode="auto">
          <a:xfrm>
            <a:off x="1600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23574" name="Rectangle 22" descr="Outlined diamond"/>
          <p:cNvSpPr>
            <a:spLocks noChangeArrowheads="1"/>
          </p:cNvSpPr>
          <p:nvPr/>
        </p:nvSpPr>
        <p:spPr bwMode="auto">
          <a:xfrm>
            <a:off x="2514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25</a:t>
            </a:r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2971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33</a:t>
            </a:r>
          </a:p>
        </p:txBody>
      </p:sp>
      <p:sp>
        <p:nvSpPr>
          <p:cNvPr id="23576" name="Rectangle 24" descr="Outlined diamond"/>
          <p:cNvSpPr>
            <a:spLocks noChangeArrowheads="1"/>
          </p:cNvSpPr>
          <p:nvPr/>
        </p:nvSpPr>
        <p:spPr bwMode="auto">
          <a:xfrm>
            <a:off x="3886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51</a:t>
            </a:r>
          </a:p>
        </p:txBody>
      </p:sp>
      <p:sp>
        <p:nvSpPr>
          <p:cNvPr id="23577" name="Rectangle 25" descr="Outlined diamond"/>
          <p:cNvSpPr>
            <a:spLocks noChangeArrowheads="1"/>
          </p:cNvSpPr>
          <p:nvPr/>
        </p:nvSpPr>
        <p:spPr bwMode="auto">
          <a:xfrm>
            <a:off x="3429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43</a:t>
            </a:r>
          </a:p>
        </p:txBody>
      </p:sp>
      <p:sp>
        <p:nvSpPr>
          <p:cNvPr id="23578" name="Rectangle 26" descr="Outlined diamond"/>
          <p:cNvSpPr>
            <a:spLocks noChangeArrowheads="1"/>
          </p:cNvSpPr>
          <p:nvPr/>
        </p:nvSpPr>
        <p:spPr bwMode="auto">
          <a:xfrm>
            <a:off x="4343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53</a:t>
            </a:r>
          </a:p>
        </p:txBody>
      </p:sp>
      <p:sp>
        <p:nvSpPr>
          <p:cNvPr id="23579" name="Rectangle 27" descr="Outlined diamond"/>
          <p:cNvSpPr>
            <a:spLocks noChangeArrowheads="1"/>
          </p:cNvSpPr>
          <p:nvPr/>
        </p:nvSpPr>
        <p:spPr bwMode="auto">
          <a:xfrm>
            <a:off x="5715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84</a:t>
            </a:r>
          </a:p>
        </p:txBody>
      </p:sp>
      <p:sp>
        <p:nvSpPr>
          <p:cNvPr id="23580" name="Rectangle 28" descr="Outlined diamond"/>
          <p:cNvSpPr>
            <a:spLocks noChangeArrowheads="1"/>
          </p:cNvSpPr>
          <p:nvPr/>
        </p:nvSpPr>
        <p:spPr bwMode="auto">
          <a:xfrm>
            <a:off x="5257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72</a:t>
            </a:r>
          </a:p>
        </p:txBody>
      </p:sp>
      <p:sp>
        <p:nvSpPr>
          <p:cNvPr id="23581" name="Rectangle 29" descr="Outlined diamond"/>
          <p:cNvSpPr>
            <a:spLocks noChangeArrowheads="1"/>
          </p:cNvSpPr>
          <p:nvPr/>
        </p:nvSpPr>
        <p:spPr bwMode="auto">
          <a:xfrm>
            <a:off x="6172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93</a:t>
            </a:r>
          </a:p>
        </p:txBody>
      </p:sp>
      <p:sp>
        <p:nvSpPr>
          <p:cNvPr id="23582" name="Rectangle 30" descr="Outlined diamond"/>
          <p:cNvSpPr>
            <a:spLocks noChangeArrowheads="1"/>
          </p:cNvSpPr>
          <p:nvPr/>
        </p:nvSpPr>
        <p:spPr bwMode="auto">
          <a:xfrm>
            <a:off x="6629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95</a:t>
            </a:r>
          </a:p>
        </p:txBody>
      </p:sp>
      <p:sp>
        <p:nvSpPr>
          <p:cNvPr id="23583" name="Rectangle 31" descr="Outlined diamond"/>
          <p:cNvSpPr>
            <a:spLocks noChangeArrowheads="1"/>
          </p:cNvSpPr>
          <p:nvPr/>
        </p:nvSpPr>
        <p:spPr bwMode="auto">
          <a:xfrm>
            <a:off x="7543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97</a:t>
            </a:r>
          </a:p>
        </p:txBody>
      </p:sp>
      <p:sp>
        <p:nvSpPr>
          <p:cNvPr id="23584" name="Rectangle 32" descr="Outlined diamond"/>
          <p:cNvSpPr>
            <a:spLocks noChangeArrowheads="1"/>
          </p:cNvSpPr>
          <p:nvPr/>
        </p:nvSpPr>
        <p:spPr bwMode="auto">
          <a:xfrm>
            <a:off x="7086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96</a:t>
            </a:r>
          </a:p>
        </p:txBody>
      </p:sp>
      <p:sp>
        <p:nvSpPr>
          <p:cNvPr id="23585" name="Rectangle 33" descr="Outlined diamond"/>
          <p:cNvSpPr>
            <a:spLocks noChangeArrowheads="1"/>
          </p:cNvSpPr>
          <p:nvPr/>
        </p:nvSpPr>
        <p:spPr bwMode="auto">
          <a:xfrm>
            <a:off x="1143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23586" name="Rectangle 34"/>
          <p:cNvSpPr>
            <a:spLocks noChangeArrowheads="1"/>
          </p:cNvSpPr>
          <p:nvPr/>
        </p:nvSpPr>
        <p:spPr bwMode="auto">
          <a:xfrm>
            <a:off x="3009900" y="5103813"/>
            <a:ext cx="396875" cy="5175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lo</a:t>
            </a:r>
            <a:br>
              <a:rPr kumimoji="1" lang="en-US" b="1"/>
            </a:br>
            <a:r>
              <a:rPr kumimoji="1" lang="en-US" b="1"/>
              <a:t>hi</a:t>
            </a:r>
          </a:p>
        </p:txBody>
      </p:sp>
      <p:sp>
        <p:nvSpPr>
          <p:cNvPr id="23587" name="Line 35"/>
          <p:cNvSpPr>
            <a:spLocks noChangeShapeType="1"/>
          </p:cNvSpPr>
          <p:nvPr/>
        </p:nvSpPr>
        <p:spPr bwMode="auto">
          <a:xfrm flipV="1">
            <a:off x="3190875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4572008"/>
            <a:ext cx="6786610" cy="3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857232"/>
          </a:xfrm>
        </p:spPr>
        <p:txBody>
          <a:bodyPr/>
          <a:lstStyle/>
          <a:p>
            <a:r>
              <a:rPr kumimoji="0" lang="en-US" dirty="0"/>
              <a:t>Binary Search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85794"/>
            <a:ext cx="8229600" cy="5929354"/>
          </a:xfrm>
        </p:spPr>
        <p:txBody>
          <a:bodyPr>
            <a:normAutofit/>
          </a:bodyPr>
          <a:lstStyle/>
          <a:p>
            <a:r>
              <a:rPr kumimoji="0" lang="en-US" dirty="0"/>
              <a:t>Binary search.   </a:t>
            </a:r>
            <a:r>
              <a:rPr kumimoji="0" lang="en-US" dirty="0">
                <a:solidFill>
                  <a:schemeClr val="tx1"/>
                </a:solidFill>
              </a:rPr>
              <a:t>Given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 and sorted array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a[]</a:t>
            </a:r>
            <a:r>
              <a:rPr kumimoji="0" lang="en-US" dirty="0">
                <a:solidFill>
                  <a:schemeClr val="tx1"/>
                </a:solidFill>
              </a:rPr>
              <a:t>, find index 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b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</a:br>
            <a:r>
              <a:rPr kumimoji="0" lang="en-US" dirty="0">
                <a:solidFill>
                  <a:schemeClr val="tx1"/>
                </a:solidFill>
              </a:rPr>
              <a:t>such that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]</a:t>
            </a:r>
            <a:r>
              <a:rPr kumimoji="0" lang="en-US" dirty="0">
                <a:solidFill>
                  <a:schemeClr val="tx1"/>
                </a:solidFill>
              </a:rPr>
              <a:t> =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, or report that no such index exists.</a:t>
            </a:r>
            <a:endParaRPr kumimoji="0" lang="en-US" dirty="0"/>
          </a:p>
          <a:p>
            <a:r>
              <a:rPr kumimoji="0" lang="en-US" dirty="0"/>
              <a:t>Invariant.  </a:t>
            </a:r>
            <a:r>
              <a:rPr kumimoji="0" lang="en-US" dirty="0">
                <a:solidFill>
                  <a:schemeClr val="tx1"/>
                </a:solidFill>
              </a:rPr>
              <a:t>Algorithm maintains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a[lo]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a[hi].</a:t>
            </a: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dirty="0"/>
          </a:p>
          <a:p>
            <a:endParaRPr kumimoji="0" lang="en-US" dirty="0"/>
          </a:p>
          <a:p>
            <a:endParaRPr lang="en-US" dirty="0"/>
          </a:p>
          <a:p>
            <a:r>
              <a:rPr kumimoji="0" lang="en-US" dirty="0"/>
              <a:t>Ex.  </a:t>
            </a:r>
            <a:r>
              <a:rPr kumimoji="0" lang="en-US" dirty="0">
                <a:solidFill>
                  <a:schemeClr val="tx1"/>
                </a:solidFill>
              </a:rPr>
              <a:t>Binary search for 33.</a:t>
            </a:r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4800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8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2057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1600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2514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2971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4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886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3429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5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4343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7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5715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10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5257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9</a:t>
            </a: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6172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11</a:t>
            </a: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6629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12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7543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7086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1143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24595" name="Rectangle 19" descr="Outlined diamond"/>
          <p:cNvSpPr>
            <a:spLocks noChangeArrowheads="1"/>
          </p:cNvSpPr>
          <p:nvPr/>
        </p:nvSpPr>
        <p:spPr bwMode="auto">
          <a:xfrm>
            <a:off x="4800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64</a:t>
            </a:r>
          </a:p>
        </p:txBody>
      </p:sp>
      <p:sp>
        <p:nvSpPr>
          <p:cNvPr id="24596" name="Rectangle 20" descr="Outlined diamond"/>
          <p:cNvSpPr>
            <a:spLocks noChangeArrowheads="1"/>
          </p:cNvSpPr>
          <p:nvPr/>
        </p:nvSpPr>
        <p:spPr bwMode="auto">
          <a:xfrm>
            <a:off x="2057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24597" name="Rectangle 21" descr="Outlined diamond"/>
          <p:cNvSpPr>
            <a:spLocks noChangeArrowheads="1"/>
          </p:cNvSpPr>
          <p:nvPr/>
        </p:nvSpPr>
        <p:spPr bwMode="auto">
          <a:xfrm>
            <a:off x="1600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24598" name="Rectangle 22" descr="Outlined diamond"/>
          <p:cNvSpPr>
            <a:spLocks noChangeArrowheads="1"/>
          </p:cNvSpPr>
          <p:nvPr/>
        </p:nvSpPr>
        <p:spPr bwMode="auto">
          <a:xfrm>
            <a:off x="2514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25</a:t>
            </a:r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2971800" y="4108450"/>
            <a:ext cx="457200" cy="42068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/>
              <a:t>33</a:t>
            </a:r>
          </a:p>
        </p:txBody>
      </p:sp>
      <p:sp>
        <p:nvSpPr>
          <p:cNvPr id="24600" name="Rectangle 24" descr="Outlined diamond"/>
          <p:cNvSpPr>
            <a:spLocks noChangeArrowheads="1"/>
          </p:cNvSpPr>
          <p:nvPr/>
        </p:nvSpPr>
        <p:spPr bwMode="auto">
          <a:xfrm>
            <a:off x="3886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51</a:t>
            </a:r>
          </a:p>
        </p:txBody>
      </p:sp>
      <p:sp>
        <p:nvSpPr>
          <p:cNvPr id="24601" name="Rectangle 25" descr="Outlined diamond"/>
          <p:cNvSpPr>
            <a:spLocks noChangeArrowheads="1"/>
          </p:cNvSpPr>
          <p:nvPr/>
        </p:nvSpPr>
        <p:spPr bwMode="auto">
          <a:xfrm>
            <a:off x="3429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43</a:t>
            </a:r>
          </a:p>
        </p:txBody>
      </p:sp>
      <p:sp>
        <p:nvSpPr>
          <p:cNvPr id="24602" name="Rectangle 26" descr="Outlined diamond"/>
          <p:cNvSpPr>
            <a:spLocks noChangeArrowheads="1"/>
          </p:cNvSpPr>
          <p:nvPr/>
        </p:nvSpPr>
        <p:spPr bwMode="auto">
          <a:xfrm>
            <a:off x="4343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53</a:t>
            </a:r>
          </a:p>
        </p:txBody>
      </p:sp>
      <p:sp>
        <p:nvSpPr>
          <p:cNvPr id="24603" name="Rectangle 27" descr="Outlined diamond"/>
          <p:cNvSpPr>
            <a:spLocks noChangeArrowheads="1"/>
          </p:cNvSpPr>
          <p:nvPr/>
        </p:nvSpPr>
        <p:spPr bwMode="auto">
          <a:xfrm>
            <a:off x="5715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84</a:t>
            </a:r>
          </a:p>
        </p:txBody>
      </p:sp>
      <p:sp>
        <p:nvSpPr>
          <p:cNvPr id="24604" name="Rectangle 28" descr="Outlined diamond"/>
          <p:cNvSpPr>
            <a:spLocks noChangeArrowheads="1"/>
          </p:cNvSpPr>
          <p:nvPr/>
        </p:nvSpPr>
        <p:spPr bwMode="auto">
          <a:xfrm>
            <a:off x="5257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72</a:t>
            </a:r>
          </a:p>
        </p:txBody>
      </p:sp>
      <p:sp>
        <p:nvSpPr>
          <p:cNvPr id="24605" name="Rectangle 29" descr="Outlined diamond"/>
          <p:cNvSpPr>
            <a:spLocks noChangeArrowheads="1"/>
          </p:cNvSpPr>
          <p:nvPr/>
        </p:nvSpPr>
        <p:spPr bwMode="auto">
          <a:xfrm>
            <a:off x="6172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93</a:t>
            </a:r>
          </a:p>
        </p:txBody>
      </p:sp>
      <p:sp>
        <p:nvSpPr>
          <p:cNvPr id="24606" name="Rectangle 30" descr="Outlined diamond"/>
          <p:cNvSpPr>
            <a:spLocks noChangeArrowheads="1"/>
          </p:cNvSpPr>
          <p:nvPr/>
        </p:nvSpPr>
        <p:spPr bwMode="auto">
          <a:xfrm>
            <a:off x="6629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95</a:t>
            </a:r>
          </a:p>
        </p:txBody>
      </p:sp>
      <p:sp>
        <p:nvSpPr>
          <p:cNvPr id="24607" name="Rectangle 31" descr="Outlined diamond"/>
          <p:cNvSpPr>
            <a:spLocks noChangeArrowheads="1"/>
          </p:cNvSpPr>
          <p:nvPr/>
        </p:nvSpPr>
        <p:spPr bwMode="auto">
          <a:xfrm>
            <a:off x="7543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97</a:t>
            </a:r>
          </a:p>
        </p:txBody>
      </p:sp>
      <p:sp>
        <p:nvSpPr>
          <p:cNvPr id="24608" name="Rectangle 32" descr="Outlined diamond"/>
          <p:cNvSpPr>
            <a:spLocks noChangeArrowheads="1"/>
          </p:cNvSpPr>
          <p:nvPr/>
        </p:nvSpPr>
        <p:spPr bwMode="auto">
          <a:xfrm>
            <a:off x="7086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96</a:t>
            </a:r>
          </a:p>
        </p:txBody>
      </p:sp>
      <p:sp>
        <p:nvSpPr>
          <p:cNvPr id="24609" name="Rectangle 33" descr="Outlined diamond"/>
          <p:cNvSpPr>
            <a:spLocks noChangeArrowheads="1"/>
          </p:cNvSpPr>
          <p:nvPr/>
        </p:nvSpPr>
        <p:spPr bwMode="auto">
          <a:xfrm>
            <a:off x="1143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24610" name="Rectangle 34"/>
          <p:cNvSpPr>
            <a:spLocks noChangeArrowheads="1"/>
          </p:cNvSpPr>
          <p:nvPr/>
        </p:nvSpPr>
        <p:spPr bwMode="auto">
          <a:xfrm>
            <a:off x="2955925" y="5103813"/>
            <a:ext cx="504825" cy="7302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lo</a:t>
            </a:r>
            <a:br>
              <a:rPr kumimoji="1" lang="en-US" b="1"/>
            </a:br>
            <a:r>
              <a:rPr kumimoji="1" lang="en-US" b="1"/>
              <a:t>hi</a:t>
            </a:r>
            <a:br>
              <a:rPr kumimoji="1" lang="en-US" b="1"/>
            </a:br>
            <a:r>
              <a:rPr kumimoji="1" lang="en-US" b="1"/>
              <a:t>mid</a:t>
            </a:r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 flipV="1">
            <a:off x="3190875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4612" name="Oval 36"/>
          <p:cNvSpPr>
            <a:spLocks noChangeArrowheads="1"/>
          </p:cNvSpPr>
          <p:nvPr/>
        </p:nvSpPr>
        <p:spPr bwMode="auto">
          <a:xfrm>
            <a:off x="3022600" y="4137025"/>
            <a:ext cx="357188" cy="357188"/>
          </a:xfrm>
          <a:prstGeom prst="ellipse">
            <a:avLst/>
          </a:prstGeom>
          <a:solidFill>
            <a:schemeClr val="folHlink">
              <a:alpha val="2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928670"/>
          </a:xfrm>
        </p:spPr>
        <p:txBody>
          <a:bodyPr/>
          <a:lstStyle/>
          <a:p>
            <a:r>
              <a:rPr kumimoji="0" lang="en-US" dirty="0"/>
              <a:t>Binary Search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28670"/>
            <a:ext cx="8229600" cy="5929330"/>
          </a:xfrm>
        </p:spPr>
        <p:txBody>
          <a:bodyPr>
            <a:normAutofit/>
          </a:bodyPr>
          <a:lstStyle/>
          <a:p>
            <a:r>
              <a:rPr kumimoji="0" lang="en-US" dirty="0"/>
              <a:t>Binary search.   </a:t>
            </a:r>
            <a:r>
              <a:rPr kumimoji="0" lang="en-US" dirty="0">
                <a:solidFill>
                  <a:schemeClr val="tx1"/>
                </a:solidFill>
              </a:rPr>
              <a:t>Given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 and sorted array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a[]</a:t>
            </a:r>
            <a:r>
              <a:rPr kumimoji="0" lang="en-US" dirty="0">
                <a:solidFill>
                  <a:schemeClr val="tx1"/>
                </a:solidFill>
              </a:rPr>
              <a:t>, find index 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b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</a:br>
            <a:r>
              <a:rPr kumimoji="0" lang="en-US" dirty="0">
                <a:solidFill>
                  <a:schemeClr val="tx1"/>
                </a:solidFill>
              </a:rPr>
              <a:t>such that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</a:t>
            </a:r>
            <a:r>
              <a:rPr kumimoji="0" lang="en-US" sz="1600" dirty="0" err="1">
                <a:solidFill>
                  <a:schemeClr val="tx1"/>
                </a:solidFill>
                <a:latin typeface="Courier New" pitchFamily="64" charset="0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]</a:t>
            </a:r>
            <a:r>
              <a:rPr kumimoji="0" lang="en-US" dirty="0">
                <a:solidFill>
                  <a:schemeClr val="tx1"/>
                </a:solidFill>
              </a:rPr>
              <a:t> =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</a:t>
            </a:r>
            <a:r>
              <a:rPr kumimoji="0" lang="en-US" dirty="0">
                <a:solidFill>
                  <a:schemeClr val="tx1"/>
                </a:solidFill>
              </a:rPr>
              <a:t>, or report that no such index exists.</a:t>
            </a:r>
            <a:endParaRPr kumimoji="0" lang="en-US" dirty="0"/>
          </a:p>
          <a:p>
            <a:r>
              <a:rPr kumimoji="0" lang="en-US" dirty="0"/>
              <a:t>Invariant.  </a:t>
            </a:r>
            <a:r>
              <a:rPr kumimoji="0" lang="en-US" dirty="0">
                <a:solidFill>
                  <a:schemeClr val="tx1"/>
                </a:solidFill>
              </a:rPr>
              <a:t>Algorithm maintains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a[lo]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value </a:t>
            </a:r>
            <a:r>
              <a:rPr kumimoji="0" lang="en-US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kumimoji="0" lang="en-US" dirty="0">
                <a:solidFill>
                  <a:schemeClr val="tx1"/>
                </a:solidFill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Courier New" pitchFamily="64" charset="0"/>
              </a:rPr>
              <a:t>a[hi].</a:t>
            </a: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  <a:p>
            <a:endParaRPr kumimoji="0" lang="en-US" dirty="0"/>
          </a:p>
          <a:p>
            <a:endParaRPr lang="en-US" dirty="0"/>
          </a:p>
          <a:p>
            <a:endParaRPr kumimoji="0" lang="en-US" dirty="0"/>
          </a:p>
          <a:p>
            <a:r>
              <a:rPr kumimoji="0" lang="en-US" dirty="0"/>
              <a:t>Ex.  </a:t>
            </a:r>
            <a:r>
              <a:rPr kumimoji="0" lang="en-US" dirty="0">
                <a:solidFill>
                  <a:schemeClr val="tx1"/>
                </a:solidFill>
              </a:rPr>
              <a:t>Binary search for 33.</a:t>
            </a:r>
            <a:endParaRPr kumimoji="0" lang="en-US" sz="1600" dirty="0">
              <a:solidFill>
                <a:schemeClr val="tx1"/>
              </a:solidFill>
              <a:latin typeface="Courier New" pitchFamily="64" charset="0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4800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8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2057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600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2514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2971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4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886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3429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5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4343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7</a:t>
            </a: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5715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10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5257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9</a:t>
            </a: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61722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11</a:t>
            </a: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66294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12</a:t>
            </a:r>
          </a:p>
        </p:txBody>
      </p:sp>
      <p:sp>
        <p:nvSpPr>
          <p:cNvPr id="25616" name="Rectangle 16"/>
          <p:cNvSpPr>
            <a:spLocks noChangeArrowheads="1"/>
          </p:cNvSpPr>
          <p:nvPr/>
        </p:nvSpPr>
        <p:spPr bwMode="auto">
          <a:xfrm>
            <a:off x="75438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70866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25618" name="Rectangle 18"/>
          <p:cNvSpPr>
            <a:spLocks noChangeArrowheads="1"/>
          </p:cNvSpPr>
          <p:nvPr/>
        </p:nvSpPr>
        <p:spPr bwMode="auto">
          <a:xfrm>
            <a:off x="1143000" y="4557713"/>
            <a:ext cx="457200" cy="1920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sz="900" b="1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25619" name="Rectangle 19" descr="Outlined diamond"/>
          <p:cNvSpPr>
            <a:spLocks noChangeArrowheads="1"/>
          </p:cNvSpPr>
          <p:nvPr/>
        </p:nvSpPr>
        <p:spPr bwMode="auto">
          <a:xfrm>
            <a:off x="4800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64</a:t>
            </a:r>
          </a:p>
        </p:txBody>
      </p:sp>
      <p:sp>
        <p:nvSpPr>
          <p:cNvPr id="25620" name="Rectangle 20" descr="Outlined diamond"/>
          <p:cNvSpPr>
            <a:spLocks noChangeArrowheads="1"/>
          </p:cNvSpPr>
          <p:nvPr/>
        </p:nvSpPr>
        <p:spPr bwMode="auto">
          <a:xfrm>
            <a:off x="2057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14</a:t>
            </a:r>
          </a:p>
        </p:txBody>
      </p:sp>
      <p:sp>
        <p:nvSpPr>
          <p:cNvPr id="25621" name="Rectangle 21" descr="Outlined diamond"/>
          <p:cNvSpPr>
            <a:spLocks noChangeArrowheads="1"/>
          </p:cNvSpPr>
          <p:nvPr/>
        </p:nvSpPr>
        <p:spPr bwMode="auto">
          <a:xfrm>
            <a:off x="1600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13</a:t>
            </a:r>
          </a:p>
        </p:txBody>
      </p:sp>
      <p:sp>
        <p:nvSpPr>
          <p:cNvPr id="25622" name="Rectangle 22" descr="Outlined diamond"/>
          <p:cNvSpPr>
            <a:spLocks noChangeArrowheads="1"/>
          </p:cNvSpPr>
          <p:nvPr/>
        </p:nvSpPr>
        <p:spPr bwMode="auto">
          <a:xfrm>
            <a:off x="2514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25</a:t>
            </a: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2971800" y="4108450"/>
            <a:ext cx="457200" cy="420688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25624" name="Rectangle 24" descr="Outlined diamond"/>
          <p:cNvSpPr>
            <a:spLocks noChangeArrowheads="1"/>
          </p:cNvSpPr>
          <p:nvPr/>
        </p:nvSpPr>
        <p:spPr bwMode="auto">
          <a:xfrm>
            <a:off x="3886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51</a:t>
            </a:r>
          </a:p>
        </p:txBody>
      </p:sp>
      <p:sp>
        <p:nvSpPr>
          <p:cNvPr id="25625" name="Rectangle 25" descr="Outlined diamond"/>
          <p:cNvSpPr>
            <a:spLocks noChangeArrowheads="1"/>
          </p:cNvSpPr>
          <p:nvPr/>
        </p:nvSpPr>
        <p:spPr bwMode="auto">
          <a:xfrm>
            <a:off x="3429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43</a:t>
            </a:r>
          </a:p>
        </p:txBody>
      </p:sp>
      <p:sp>
        <p:nvSpPr>
          <p:cNvPr id="25626" name="Rectangle 26" descr="Outlined diamond"/>
          <p:cNvSpPr>
            <a:spLocks noChangeArrowheads="1"/>
          </p:cNvSpPr>
          <p:nvPr/>
        </p:nvSpPr>
        <p:spPr bwMode="auto">
          <a:xfrm>
            <a:off x="4343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53</a:t>
            </a:r>
          </a:p>
        </p:txBody>
      </p:sp>
      <p:sp>
        <p:nvSpPr>
          <p:cNvPr id="25627" name="Rectangle 27" descr="Outlined diamond"/>
          <p:cNvSpPr>
            <a:spLocks noChangeArrowheads="1"/>
          </p:cNvSpPr>
          <p:nvPr/>
        </p:nvSpPr>
        <p:spPr bwMode="auto">
          <a:xfrm>
            <a:off x="5715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84</a:t>
            </a:r>
          </a:p>
        </p:txBody>
      </p:sp>
      <p:sp>
        <p:nvSpPr>
          <p:cNvPr id="25628" name="Rectangle 28" descr="Outlined diamond"/>
          <p:cNvSpPr>
            <a:spLocks noChangeArrowheads="1"/>
          </p:cNvSpPr>
          <p:nvPr/>
        </p:nvSpPr>
        <p:spPr bwMode="auto">
          <a:xfrm>
            <a:off x="5257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72</a:t>
            </a:r>
          </a:p>
        </p:txBody>
      </p:sp>
      <p:sp>
        <p:nvSpPr>
          <p:cNvPr id="25629" name="Rectangle 29" descr="Outlined diamond"/>
          <p:cNvSpPr>
            <a:spLocks noChangeArrowheads="1"/>
          </p:cNvSpPr>
          <p:nvPr/>
        </p:nvSpPr>
        <p:spPr bwMode="auto">
          <a:xfrm>
            <a:off x="61722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93</a:t>
            </a:r>
          </a:p>
        </p:txBody>
      </p:sp>
      <p:sp>
        <p:nvSpPr>
          <p:cNvPr id="25630" name="Rectangle 30" descr="Outlined diamond"/>
          <p:cNvSpPr>
            <a:spLocks noChangeArrowheads="1"/>
          </p:cNvSpPr>
          <p:nvPr/>
        </p:nvSpPr>
        <p:spPr bwMode="auto">
          <a:xfrm>
            <a:off x="66294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95</a:t>
            </a:r>
          </a:p>
        </p:txBody>
      </p:sp>
      <p:sp>
        <p:nvSpPr>
          <p:cNvPr id="25631" name="Rectangle 31" descr="Outlined diamond"/>
          <p:cNvSpPr>
            <a:spLocks noChangeArrowheads="1"/>
          </p:cNvSpPr>
          <p:nvPr/>
        </p:nvSpPr>
        <p:spPr bwMode="auto">
          <a:xfrm>
            <a:off x="75438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97</a:t>
            </a:r>
          </a:p>
        </p:txBody>
      </p:sp>
      <p:sp>
        <p:nvSpPr>
          <p:cNvPr id="25632" name="Rectangle 32" descr="Outlined diamond"/>
          <p:cNvSpPr>
            <a:spLocks noChangeArrowheads="1"/>
          </p:cNvSpPr>
          <p:nvPr/>
        </p:nvSpPr>
        <p:spPr bwMode="auto">
          <a:xfrm>
            <a:off x="70866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96</a:t>
            </a:r>
          </a:p>
        </p:txBody>
      </p:sp>
      <p:sp>
        <p:nvSpPr>
          <p:cNvPr id="25633" name="Rectangle 33" descr="Outlined diamond"/>
          <p:cNvSpPr>
            <a:spLocks noChangeArrowheads="1"/>
          </p:cNvSpPr>
          <p:nvPr/>
        </p:nvSpPr>
        <p:spPr bwMode="auto">
          <a:xfrm>
            <a:off x="1143000" y="41084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b="1">
                <a:solidFill>
                  <a:schemeClr val="hlink"/>
                </a:solidFill>
              </a:rPr>
              <a:t>6</a:t>
            </a:r>
          </a:p>
        </p:txBody>
      </p:sp>
      <p:sp>
        <p:nvSpPr>
          <p:cNvPr id="25634" name="Rectangle 34"/>
          <p:cNvSpPr>
            <a:spLocks noChangeArrowheads="1"/>
          </p:cNvSpPr>
          <p:nvPr/>
        </p:nvSpPr>
        <p:spPr bwMode="auto">
          <a:xfrm>
            <a:off x="2955925" y="5103813"/>
            <a:ext cx="504825" cy="7302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/>
              <a:t>lo</a:t>
            </a:r>
            <a:br>
              <a:rPr kumimoji="1" lang="en-US" b="1"/>
            </a:br>
            <a:r>
              <a:rPr kumimoji="1" lang="en-US" b="1"/>
              <a:t>hi</a:t>
            </a:r>
            <a:br>
              <a:rPr kumimoji="1" lang="en-US" b="1"/>
            </a:br>
            <a:r>
              <a:rPr kumimoji="1" lang="en-US" b="1"/>
              <a:t>mid</a:t>
            </a:r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 flipV="1">
            <a:off x="3190875" y="4840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wrap="none" anchor="ctr"/>
          <a:lstStyle/>
          <a:p>
            <a:endParaRPr lang="en-IN"/>
          </a:p>
        </p:txBody>
      </p:sp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4572008"/>
            <a:ext cx="6786610" cy="3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–Binary Search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/>
          <a:p>
            <a:r>
              <a:rPr lang="en-US" dirty="0"/>
              <a:t>T(n)=T(n/2)+f(n)</a:t>
            </a:r>
          </a:p>
          <a:p>
            <a:r>
              <a:rPr lang="en-US" dirty="0"/>
              <a:t>        =T(n/2)+c</a:t>
            </a:r>
          </a:p>
          <a:p>
            <a:r>
              <a:rPr lang="en-US" dirty="0"/>
              <a:t>[Base step:  T(1)=c]</a:t>
            </a:r>
            <a:endParaRPr lang="en-I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Relation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600200"/>
            <a:ext cx="8643998" cy="4525963"/>
          </a:xfrm>
        </p:spPr>
        <p:txBody>
          <a:bodyPr/>
          <a:lstStyle/>
          <a:p>
            <a:r>
              <a:rPr lang="en-US" dirty="0"/>
              <a:t>Is an equation that recursively describes a time complexity function for an algorithm given a base step.</a:t>
            </a:r>
          </a:p>
          <a:p>
            <a:r>
              <a:rPr lang="en-US" dirty="0"/>
              <a:t>4 ways to solve recurrence relation:</a:t>
            </a:r>
          </a:p>
          <a:p>
            <a:pPr lvl="1"/>
            <a:r>
              <a:rPr lang="en-US" dirty="0"/>
              <a:t>1)Substitution</a:t>
            </a:r>
          </a:p>
          <a:p>
            <a:pPr lvl="1"/>
            <a:r>
              <a:rPr lang="en-US" dirty="0"/>
              <a:t>2)Iteration</a:t>
            </a:r>
          </a:p>
          <a:p>
            <a:pPr lvl="1"/>
            <a:r>
              <a:rPr lang="en-US" dirty="0"/>
              <a:t>3)Recursion tree</a:t>
            </a:r>
          </a:p>
          <a:p>
            <a:pPr lvl="1"/>
            <a:r>
              <a:rPr lang="en-US" dirty="0"/>
              <a:t>4)Master’s Theorem</a:t>
            </a:r>
            <a:endParaRPr lang="en-I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28670"/>
          </a:xfrm>
        </p:spPr>
        <p:txBody>
          <a:bodyPr>
            <a:normAutofit/>
          </a:bodyPr>
          <a:lstStyle/>
          <a:p>
            <a:r>
              <a:rPr lang="en-US" dirty="0"/>
              <a:t>1)Substitution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715040"/>
          </a:xfrm>
        </p:spPr>
        <p:txBody>
          <a:bodyPr/>
          <a:lstStyle/>
          <a:p>
            <a:r>
              <a:rPr lang="en-US" dirty="0"/>
              <a:t>2 Steps:</a:t>
            </a:r>
          </a:p>
          <a:p>
            <a:r>
              <a:rPr lang="en-US" dirty="0"/>
              <a:t>1)</a:t>
            </a:r>
            <a:r>
              <a:rPr lang="en-IN" dirty="0"/>
              <a:t>We make a guess for the solution </a:t>
            </a:r>
          </a:p>
          <a:p>
            <a:r>
              <a:rPr lang="en-IN" dirty="0"/>
              <a:t>2)We use mathematical induction to prove the guess is correct or incorrect.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Criteria to design efficient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1.Input</a:t>
            </a:r>
          </a:p>
          <a:p>
            <a:r>
              <a:rPr lang="en-US" dirty="0"/>
              <a:t>2.Output</a:t>
            </a:r>
          </a:p>
          <a:p>
            <a:r>
              <a:rPr lang="en-US" dirty="0"/>
              <a:t>3.Definiteness</a:t>
            </a:r>
          </a:p>
          <a:p>
            <a:r>
              <a:rPr lang="en-US" dirty="0"/>
              <a:t>4.Finiteness</a:t>
            </a:r>
          </a:p>
          <a:p>
            <a:r>
              <a:rPr lang="en-US" dirty="0"/>
              <a:t>5.Effectiveness</a:t>
            </a: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8670"/>
          </a:xfrm>
        </p:spPr>
        <p:txBody>
          <a:bodyPr>
            <a:normAutofit fontScale="90000"/>
          </a:bodyPr>
          <a:lstStyle/>
          <a:p>
            <a:r>
              <a:rPr lang="en-US" dirty="0"/>
              <a:t>Time Complexity of Binary Search using Substitution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785794"/>
            <a:ext cx="8229600" cy="5840435"/>
          </a:xfrm>
        </p:spPr>
        <p:txBody>
          <a:bodyPr/>
          <a:lstStyle/>
          <a:p>
            <a:r>
              <a:rPr lang="en-IN" dirty="0"/>
              <a:t>T(n) = T(n/2) + c </a:t>
            </a:r>
          </a:p>
          <a:p>
            <a:r>
              <a:rPr lang="en-US" dirty="0"/>
              <a:t>T(n)=</a:t>
            </a:r>
            <a:r>
              <a:rPr lang="en-US" dirty="0" err="1"/>
              <a:t>aT</a:t>
            </a:r>
            <a:r>
              <a:rPr lang="en-US" dirty="0"/>
              <a:t>(n/b)+f(n)</a:t>
            </a:r>
            <a:endParaRPr lang="en-IN" dirty="0"/>
          </a:p>
          <a:p>
            <a:pPr lvl="1"/>
            <a:r>
              <a:rPr lang="en-IN" dirty="0"/>
              <a:t>We guess the solution as T(n) = O(</a:t>
            </a:r>
            <a:r>
              <a:rPr lang="en-IN" dirty="0" err="1"/>
              <a:t>Logn</a:t>
            </a:r>
            <a:r>
              <a:rPr lang="en-IN" dirty="0"/>
              <a:t>). </a:t>
            </a:r>
          </a:p>
          <a:p>
            <a:pPr lvl="1"/>
            <a:r>
              <a:rPr lang="en-IN" dirty="0"/>
              <a:t>Now we use induction to prove our guess.</a:t>
            </a:r>
          </a:p>
          <a:p>
            <a:pPr lvl="1"/>
            <a:r>
              <a:rPr lang="en-IN" dirty="0"/>
              <a:t> We need to prove that T(n) &lt;= </a:t>
            </a:r>
            <a:r>
              <a:rPr lang="en-IN" dirty="0" err="1"/>
              <a:t>cLogn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We can assume that it is true for values smaller than n. </a:t>
            </a:r>
          </a:p>
        </p:txBody>
      </p:sp>
      <p:sp>
        <p:nvSpPr>
          <p:cNvPr id="4" name="Rectangle 3"/>
          <p:cNvSpPr/>
          <p:nvPr/>
        </p:nvSpPr>
        <p:spPr>
          <a:xfrm>
            <a:off x="714348" y="4357694"/>
            <a:ext cx="7358114" cy="250030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/>
              <a:t>T(n) = T(n/2) + c </a:t>
            </a:r>
          </a:p>
          <a:p>
            <a:r>
              <a:rPr lang="en-IN" sz="3200" dirty="0"/>
              <a:t>        = T(n/2</a:t>
            </a:r>
            <a:r>
              <a:rPr lang="en-IN" sz="3200" baseline="30000" dirty="0"/>
              <a:t>i</a:t>
            </a:r>
            <a:r>
              <a:rPr lang="en-IN" sz="3200" dirty="0"/>
              <a:t>)+ </a:t>
            </a:r>
            <a:r>
              <a:rPr lang="en-IN" sz="3200" dirty="0" err="1"/>
              <a:t>ic</a:t>
            </a:r>
            <a:r>
              <a:rPr lang="en-IN" sz="3200" dirty="0"/>
              <a:t> = </a:t>
            </a:r>
            <a:r>
              <a:rPr lang="en-IN" sz="3200" dirty="0" err="1"/>
              <a:t>cLog</a:t>
            </a:r>
            <a:r>
              <a:rPr lang="en-IN" sz="3200" dirty="0"/>
              <a:t>(n/2</a:t>
            </a:r>
            <a:r>
              <a:rPr lang="en-IN" sz="3200" baseline="30000" dirty="0"/>
              <a:t>i</a:t>
            </a:r>
            <a:r>
              <a:rPr lang="en-IN" sz="3200" dirty="0"/>
              <a:t>) + </a:t>
            </a:r>
            <a:r>
              <a:rPr lang="en-IN" sz="3200" dirty="0" err="1"/>
              <a:t>ic</a:t>
            </a:r>
            <a:r>
              <a:rPr lang="en-IN" sz="3200" dirty="0"/>
              <a:t> </a:t>
            </a:r>
          </a:p>
          <a:p>
            <a:r>
              <a:rPr lang="en-IN" sz="3200" dirty="0"/>
              <a:t>        = </a:t>
            </a:r>
            <a:r>
              <a:rPr lang="en-IN" sz="3200" dirty="0" err="1"/>
              <a:t>cLogn</a:t>
            </a:r>
            <a:r>
              <a:rPr lang="en-IN" sz="3200" dirty="0"/>
              <a:t> - cLog2</a:t>
            </a:r>
            <a:r>
              <a:rPr lang="en-IN" sz="3200" baseline="30000" dirty="0"/>
              <a:t>i</a:t>
            </a:r>
            <a:r>
              <a:rPr lang="en-IN" sz="3200" dirty="0"/>
              <a:t> + </a:t>
            </a:r>
            <a:r>
              <a:rPr lang="en-IN" sz="3200" dirty="0" err="1"/>
              <a:t>ic</a:t>
            </a:r>
            <a:r>
              <a:rPr lang="en-IN" sz="3200" dirty="0"/>
              <a:t> </a:t>
            </a:r>
          </a:p>
          <a:p>
            <a:r>
              <a:rPr lang="en-IN" sz="3200" dirty="0"/>
              <a:t>        = </a:t>
            </a:r>
            <a:r>
              <a:rPr lang="en-IN" sz="3200" dirty="0" err="1"/>
              <a:t>cLogn</a:t>
            </a:r>
            <a:r>
              <a:rPr lang="en-IN" sz="3200" dirty="0"/>
              <a:t> - </a:t>
            </a:r>
            <a:r>
              <a:rPr lang="en-IN" sz="3200" dirty="0" err="1"/>
              <a:t>ci</a:t>
            </a:r>
            <a:r>
              <a:rPr lang="en-IN" sz="3200" dirty="0"/>
              <a:t> + </a:t>
            </a:r>
            <a:r>
              <a:rPr lang="en-IN" sz="3200" dirty="0" err="1"/>
              <a:t>ic</a:t>
            </a:r>
            <a:r>
              <a:rPr lang="en-IN" sz="3200" dirty="0"/>
              <a:t> =</a:t>
            </a:r>
            <a:r>
              <a:rPr lang="en-IN" sz="3200" dirty="0" err="1"/>
              <a:t>clogn</a:t>
            </a:r>
            <a:endParaRPr lang="en-IN" sz="3200" dirty="0"/>
          </a:p>
          <a:p>
            <a:r>
              <a:rPr lang="en-IN" sz="3200" dirty="0"/>
              <a:t>        &lt;= </a:t>
            </a:r>
            <a:r>
              <a:rPr lang="en-IN" sz="3200" dirty="0" err="1"/>
              <a:t>cLogn</a:t>
            </a:r>
            <a:endParaRPr lang="en-IN" sz="3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/>
          <a:lstStyle/>
          <a:p>
            <a:r>
              <a:rPr lang="en-US" dirty="0"/>
              <a:t>Example of Substitution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/>
          <a:lstStyle/>
          <a:p>
            <a:r>
              <a:rPr lang="en-IN" dirty="0"/>
              <a:t>T(n) = 2T(n/2) + n </a:t>
            </a:r>
          </a:p>
          <a:p>
            <a:pPr lvl="1"/>
            <a:r>
              <a:rPr lang="en-IN" dirty="0"/>
              <a:t>We guess the solution as T(n) = O(</a:t>
            </a:r>
            <a:r>
              <a:rPr lang="en-IN" dirty="0" err="1"/>
              <a:t>nLogn</a:t>
            </a:r>
            <a:r>
              <a:rPr lang="en-IN" dirty="0"/>
              <a:t>). </a:t>
            </a:r>
          </a:p>
          <a:p>
            <a:pPr lvl="1"/>
            <a:r>
              <a:rPr lang="en-IN" dirty="0"/>
              <a:t>Now we use induction to prove our guess.</a:t>
            </a:r>
          </a:p>
          <a:p>
            <a:pPr lvl="1"/>
            <a:r>
              <a:rPr lang="en-IN" dirty="0"/>
              <a:t> We need to prove that T(n) &lt;= </a:t>
            </a:r>
            <a:r>
              <a:rPr lang="en-IN" dirty="0" err="1"/>
              <a:t>cnLogn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We can assume that it is true for values smaller than n. </a:t>
            </a:r>
          </a:p>
        </p:txBody>
      </p:sp>
      <p:sp>
        <p:nvSpPr>
          <p:cNvPr id="4" name="Rectangle 3"/>
          <p:cNvSpPr/>
          <p:nvPr/>
        </p:nvSpPr>
        <p:spPr>
          <a:xfrm>
            <a:off x="857224" y="3786190"/>
            <a:ext cx="7358114" cy="27146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/>
              <a:t>T(n) = 2T(n/2) + n </a:t>
            </a:r>
          </a:p>
          <a:p>
            <a:r>
              <a:rPr lang="en-IN" sz="3200" dirty="0"/>
              <a:t>        = 2c(n/2)Log(n/2) + n </a:t>
            </a:r>
          </a:p>
          <a:p>
            <a:r>
              <a:rPr lang="en-IN" sz="3200" dirty="0"/>
              <a:t>        = </a:t>
            </a:r>
            <a:r>
              <a:rPr lang="en-IN" sz="3200" dirty="0" err="1"/>
              <a:t>cnLogn</a:t>
            </a:r>
            <a:r>
              <a:rPr lang="en-IN" sz="3200" dirty="0"/>
              <a:t> - cnLog2 + n </a:t>
            </a:r>
          </a:p>
          <a:p>
            <a:r>
              <a:rPr lang="en-IN" sz="3200" dirty="0"/>
              <a:t>        = </a:t>
            </a:r>
            <a:r>
              <a:rPr lang="en-IN" sz="3200" dirty="0" err="1"/>
              <a:t>cnLogn</a:t>
            </a:r>
            <a:r>
              <a:rPr lang="en-IN" sz="3200" dirty="0"/>
              <a:t> - </a:t>
            </a:r>
            <a:r>
              <a:rPr lang="en-IN" sz="3200" dirty="0" err="1"/>
              <a:t>cn</a:t>
            </a:r>
            <a:r>
              <a:rPr lang="en-IN" sz="3200" dirty="0"/>
              <a:t> + n = </a:t>
            </a:r>
            <a:r>
              <a:rPr lang="en-IN" sz="3200" dirty="0" err="1"/>
              <a:t>cnLogn</a:t>
            </a:r>
            <a:r>
              <a:rPr lang="en-IN" sz="3200" dirty="0"/>
              <a:t> – n(c-1) </a:t>
            </a:r>
          </a:p>
          <a:p>
            <a:r>
              <a:rPr lang="en-IN" sz="3200" dirty="0"/>
              <a:t>        &lt;= </a:t>
            </a:r>
            <a:r>
              <a:rPr lang="en-IN" sz="3200" dirty="0" err="1"/>
              <a:t>cnLogn</a:t>
            </a:r>
            <a:endParaRPr lang="en-IN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2)Iteration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14282" y="1357298"/>
            <a:ext cx="8929718" cy="514353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T(n)= T(n/2)+c</a:t>
            </a:r>
          </a:p>
          <a:p>
            <a:r>
              <a:rPr lang="en-US" sz="3200" dirty="0"/>
              <a:t>T(n)=T(n/4)+</a:t>
            </a:r>
            <a:r>
              <a:rPr lang="en-US" sz="3200" dirty="0" err="1"/>
              <a:t>c+c</a:t>
            </a:r>
            <a:endParaRPr lang="en-US" sz="3200" dirty="0"/>
          </a:p>
          <a:p>
            <a:r>
              <a:rPr lang="en-US" sz="3200" dirty="0"/>
              <a:t>        =T(n/8)+</a:t>
            </a:r>
            <a:r>
              <a:rPr lang="en-US" sz="3200" dirty="0" err="1"/>
              <a:t>c+c+c</a:t>
            </a:r>
            <a:endParaRPr lang="en-US" sz="3200" dirty="0"/>
          </a:p>
          <a:p>
            <a:r>
              <a:rPr lang="en-US" sz="3200" dirty="0"/>
              <a:t>        =T(n/16)+</a:t>
            </a:r>
            <a:r>
              <a:rPr lang="en-US" sz="3200" dirty="0" err="1"/>
              <a:t>c+c+c+c</a:t>
            </a:r>
            <a:endParaRPr lang="en-US" sz="3200" dirty="0"/>
          </a:p>
          <a:p>
            <a:r>
              <a:rPr lang="en-US" sz="3200" dirty="0"/>
              <a:t>        =T(n/32)+5c</a:t>
            </a:r>
          </a:p>
          <a:p>
            <a:r>
              <a:rPr lang="en-US" sz="3200" dirty="0"/>
              <a:t>        =T(n/2</a:t>
            </a:r>
            <a:r>
              <a:rPr lang="en-US" sz="3200" baseline="30000" dirty="0"/>
              <a:t>5</a:t>
            </a:r>
            <a:r>
              <a:rPr lang="en-US" sz="3200" dirty="0"/>
              <a:t>)+5c</a:t>
            </a:r>
          </a:p>
          <a:p>
            <a:r>
              <a:rPr lang="en-US" sz="3200" dirty="0"/>
              <a:t>        =T(n/2</a:t>
            </a:r>
            <a:r>
              <a:rPr lang="en-US" sz="3200" baseline="30000" dirty="0"/>
              <a:t>i</a:t>
            </a:r>
            <a:r>
              <a:rPr lang="en-US" sz="3200" dirty="0"/>
              <a:t>)+</a:t>
            </a:r>
            <a:r>
              <a:rPr lang="en-US" sz="3200" dirty="0" err="1"/>
              <a:t>ic</a:t>
            </a:r>
            <a:endParaRPr lang="en-US" sz="3200" dirty="0"/>
          </a:p>
          <a:p>
            <a:r>
              <a:rPr lang="en-US" sz="3200" dirty="0"/>
              <a:t>        =(</a:t>
            </a:r>
            <a:r>
              <a:rPr lang="en-US" sz="3200" dirty="0" err="1"/>
              <a:t>c+clogn</a:t>
            </a:r>
            <a:r>
              <a:rPr lang="en-US" sz="3200" dirty="0"/>
              <a:t>)   [when n=2</a:t>
            </a:r>
            <a:r>
              <a:rPr lang="en-US" sz="3200" baseline="30000" dirty="0"/>
              <a:t>i </a:t>
            </a:r>
            <a:r>
              <a:rPr lang="en-US" sz="3200" dirty="0"/>
              <a:t>,then log n=</a:t>
            </a:r>
            <a:r>
              <a:rPr lang="en-US" sz="3200" dirty="0" err="1"/>
              <a:t>i</a:t>
            </a:r>
            <a:r>
              <a:rPr lang="en-US" sz="3200" dirty="0"/>
              <a:t>]</a:t>
            </a:r>
          </a:p>
          <a:p>
            <a:r>
              <a:rPr lang="en-US" sz="3200" dirty="0"/>
              <a:t> T(n)&gt;=</a:t>
            </a:r>
            <a:r>
              <a:rPr lang="en-US" sz="3200" dirty="0" err="1"/>
              <a:t>clogn</a:t>
            </a:r>
            <a:endParaRPr lang="en-US" sz="3200" dirty="0"/>
          </a:p>
          <a:p>
            <a:r>
              <a:rPr lang="en-US" sz="3200" dirty="0"/>
              <a:t>T(n)=</a:t>
            </a:r>
            <a:r>
              <a:rPr lang="el-GR" sz="3200" dirty="0"/>
              <a:t>Ω</a:t>
            </a:r>
            <a:r>
              <a:rPr lang="en-US" sz="3200" dirty="0"/>
              <a:t>(</a:t>
            </a:r>
            <a:r>
              <a:rPr lang="en-US" sz="3200" dirty="0" err="1"/>
              <a:t>logn</a:t>
            </a:r>
            <a:r>
              <a:rPr lang="en-US" sz="32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9158" y="1500174"/>
            <a:ext cx="4214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Time Complexity for Binary Search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501122" cy="928670"/>
          </a:xfrm>
        </p:spPr>
        <p:txBody>
          <a:bodyPr/>
          <a:lstStyle/>
          <a:p>
            <a:r>
              <a:rPr lang="en-US" dirty="0"/>
              <a:t>3)Recursion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6" y="928670"/>
            <a:ext cx="8858280" cy="578647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0" y="857232"/>
            <a:ext cx="9144000" cy="58579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143504" y="928670"/>
            <a:ext cx="642942" cy="5000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n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3240" y="1928802"/>
            <a:ext cx="1143008" cy="7143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n/2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429388" y="2071678"/>
            <a:ext cx="642942" cy="5000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x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43042" y="3500438"/>
            <a:ext cx="1214446" cy="6429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n/4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14810" y="3571876"/>
            <a:ext cx="642942" cy="5000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x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357818" y="3571876"/>
            <a:ext cx="642942" cy="5000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x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286644" y="3571876"/>
            <a:ext cx="642942" cy="5000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x</a:t>
            </a:r>
            <a:endParaRPr lang="en-IN" sz="3200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>
            <a:stCxn id="5" idx="4"/>
            <a:endCxn id="6" idx="0"/>
          </p:cNvCxnSpPr>
          <p:nvPr/>
        </p:nvCxnSpPr>
        <p:spPr>
          <a:xfrm rot="5400000">
            <a:off x="4339827" y="803654"/>
            <a:ext cx="500066" cy="175023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4"/>
            <a:endCxn id="7" idx="0"/>
          </p:cNvCxnSpPr>
          <p:nvPr/>
        </p:nvCxnSpPr>
        <p:spPr>
          <a:xfrm rot="16200000" flipH="1">
            <a:off x="5786446" y="1107265"/>
            <a:ext cx="642942" cy="128588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8" idx="0"/>
          </p:cNvCxnSpPr>
          <p:nvPr/>
        </p:nvCxnSpPr>
        <p:spPr>
          <a:xfrm rot="5400000">
            <a:off x="2553877" y="2339571"/>
            <a:ext cx="857256" cy="146447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3661165" y="2696760"/>
            <a:ext cx="928694" cy="82153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4"/>
            <a:endCxn id="10" idx="0"/>
          </p:cNvCxnSpPr>
          <p:nvPr/>
        </p:nvCxnSpPr>
        <p:spPr>
          <a:xfrm rot="5400000">
            <a:off x="5715008" y="2536025"/>
            <a:ext cx="1000132" cy="10715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4"/>
            <a:endCxn id="11" idx="0"/>
          </p:cNvCxnSpPr>
          <p:nvPr/>
        </p:nvCxnSpPr>
        <p:spPr>
          <a:xfrm rot="16200000" flipH="1">
            <a:off x="6679421" y="2643182"/>
            <a:ext cx="1000132" cy="85725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1406" y="5000637"/>
            <a:ext cx="1214446" cy="6429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n/8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643174" y="5072075"/>
            <a:ext cx="642942" cy="5000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x</a:t>
            </a:r>
            <a:endParaRPr lang="en-IN" sz="3200" dirty="0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endCxn id="24" idx="0"/>
          </p:cNvCxnSpPr>
          <p:nvPr/>
        </p:nvCxnSpPr>
        <p:spPr>
          <a:xfrm rot="5400000">
            <a:off x="982241" y="3839770"/>
            <a:ext cx="857256" cy="146447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5" idx="0"/>
          </p:cNvCxnSpPr>
          <p:nvPr/>
        </p:nvCxnSpPr>
        <p:spPr>
          <a:xfrm rot="16200000" flipH="1">
            <a:off x="2089529" y="4196959"/>
            <a:ext cx="928694" cy="82153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57884" y="1142984"/>
            <a:ext cx="2214578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43768" y="2284404"/>
            <a:ext cx="1071570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929586" y="3784602"/>
            <a:ext cx="642942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072462" y="1000108"/>
            <a:ext cx="571504" cy="428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c</a:t>
            </a:r>
            <a:endParaRPr lang="en-IN" sz="3200" dirty="0">
              <a:solidFill>
                <a:srgbClr val="00B05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15338" y="2071678"/>
            <a:ext cx="571504" cy="428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c</a:t>
            </a:r>
            <a:endParaRPr lang="en-IN" sz="3200" dirty="0">
              <a:solidFill>
                <a:srgbClr val="00B05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358214" y="3571876"/>
            <a:ext cx="571504" cy="428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c</a:t>
            </a:r>
            <a:endParaRPr lang="en-IN" sz="3200" dirty="0">
              <a:solidFill>
                <a:srgbClr val="00B05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072462" y="5214950"/>
            <a:ext cx="1071538" cy="1071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log n</a:t>
            </a:r>
          </a:p>
          <a:p>
            <a:pPr algn="ctr"/>
            <a:r>
              <a:rPr lang="en-US" sz="3200" dirty="0">
                <a:solidFill>
                  <a:srgbClr val="00B050"/>
                </a:solidFill>
              </a:rPr>
              <a:t>time</a:t>
            </a:r>
            <a:endParaRPr lang="en-IN" sz="3200" dirty="0">
              <a:solidFill>
                <a:srgbClr val="00B050"/>
              </a:solidFill>
            </a:endParaRPr>
          </a:p>
        </p:txBody>
      </p:sp>
      <p:cxnSp>
        <p:nvCxnSpPr>
          <p:cNvPr id="41" name="Straight Connector 40"/>
          <p:cNvCxnSpPr>
            <a:stCxn id="38" idx="2"/>
            <a:endCxn id="39" idx="0"/>
          </p:cNvCxnSpPr>
          <p:nvPr/>
        </p:nvCxnSpPr>
        <p:spPr>
          <a:xfrm rot="5400000">
            <a:off x="8018876" y="4589860"/>
            <a:ext cx="1214446" cy="35735"/>
          </a:xfrm>
          <a:prstGeom prst="line">
            <a:avLst/>
          </a:prstGeom>
          <a:ln w="38100">
            <a:solidFill>
              <a:schemeClr val="tx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428992" y="5072074"/>
            <a:ext cx="4429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no of steps taken                </a:t>
            </a:r>
          </a:p>
          <a:p>
            <a:r>
              <a:rPr lang="en-US" sz="3200" dirty="0"/>
              <a:t>                                =</a:t>
            </a:r>
            <a:r>
              <a:rPr lang="en-US" sz="3200" dirty="0" err="1"/>
              <a:t>clogn</a:t>
            </a:r>
            <a:endParaRPr lang="en-US" sz="3200" dirty="0"/>
          </a:p>
          <a:p>
            <a:r>
              <a:rPr lang="en-US" sz="3200" dirty="0"/>
              <a:t>T(n)=O(</a:t>
            </a:r>
            <a:r>
              <a:rPr lang="en-US" sz="3200" dirty="0" err="1"/>
              <a:t>logn</a:t>
            </a:r>
            <a:r>
              <a:rPr lang="en-US" sz="3200" dirty="0"/>
              <a:t>)</a:t>
            </a:r>
            <a:endParaRPr lang="en-IN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214282" y="1000108"/>
            <a:ext cx="4214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Time Complexity for Binary Search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4)Master’s Theorem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way of finding the solution , when the time complexity is following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lt1"/>
              </a:solidFill>
            </a:endParaRP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57224" y="2786058"/>
            <a:ext cx="7358114" cy="150019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T(n) = </a:t>
            </a:r>
            <a:r>
              <a:rPr lang="en-IN" sz="3200" dirty="0" err="1"/>
              <a:t>aT</a:t>
            </a:r>
            <a:r>
              <a:rPr lang="en-IN" sz="3200" dirty="0"/>
              <a:t>(n/b) + f(n) where a &gt;= 1 and b &gt; 1</a:t>
            </a:r>
          </a:p>
          <a:p>
            <a:pPr algn="ctr"/>
            <a:r>
              <a:rPr lang="en-US" sz="3200" dirty="0"/>
              <a:t>Here f(n) is of the form </a:t>
            </a:r>
            <a:r>
              <a:rPr lang="en-US" sz="3200" dirty="0" err="1"/>
              <a:t>n</a:t>
            </a:r>
            <a:r>
              <a:rPr lang="en-US" sz="3200" baseline="30000" dirty="0" err="1"/>
              <a:t>d</a:t>
            </a:r>
            <a:endParaRPr lang="en-IN" sz="3200" baseline="30000" dirty="0"/>
          </a:p>
          <a:p>
            <a:pPr algn="ctr"/>
            <a:endParaRPr lang="en-IN" sz="32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4429132"/>
            <a:ext cx="538532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Complexity for Binary Search using Master’s Theorem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T(n) = T(n/2) + c </a:t>
            </a:r>
          </a:p>
          <a:p>
            <a:pPr>
              <a:buNone/>
            </a:pPr>
            <a:r>
              <a:rPr lang="en-US" dirty="0"/>
              <a:t>       Here a=1, b=2, d=0</a:t>
            </a:r>
          </a:p>
          <a:p>
            <a:pPr>
              <a:buNone/>
            </a:pPr>
            <a:r>
              <a:rPr lang="en-US" dirty="0"/>
              <a:t>       a=</a:t>
            </a:r>
            <a:r>
              <a:rPr lang="en-US" dirty="0" err="1"/>
              <a:t>b</a:t>
            </a:r>
            <a:r>
              <a:rPr lang="en-US" baseline="30000" dirty="0" err="1"/>
              <a:t>d</a:t>
            </a:r>
            <a:endParaRPr lang="en-IN" baseline="30000" dirty="0"/>
          </a:p>
          <a:p>
            <a:pPr>
              <a:buNone/>
            </a:pPr>
            <a:r>
              <a:rPr lang="en-US" dirty="0"/>
              <a:t>       Therefore  T(n)=O(</a:t>
            </a:r>
            <a:r>
              <a:rPr lang="en-US" dirty="0" err="1"/>
              <a:t>n</a:t>
            </a:r>
            <a:r>
              <a:rPr lang="en-US" baseline="30000" dirty="0" err="1"/>
              <a:t>d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                              =O(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2)Another Example of Iteration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/>
          <a:lstStyle/>
          <a:p>
            <a:r>
              <a:rPr lang="pt-BR" dirty="0"/>
              <a:t>T (n) = 1  </a:t>
            </a:r>
            <a:r>
              <a:rPr lang="pt-BR" b="1" dirty="0"/>
              <a:t>if</a:t>
            </a:r>
            <a:r>
              <a:rPr lang="pt-BR" dirty="0"/>
              <a:t> n=1  </a:t>
            </a:r>
          </a:p>
          <a:p>
            <a:pPr>
              <a:buNone/>
            </a:pPr>
            <a:r>
              <a:rPr lang="pt-BR" dirty="0"/>
              <a:t>             = 2   T (n-1) </a:t>
            </a:r>
            <a:r>
              <a:rPr lang="pt-BR" b="1" dirty="0"/>
              <a:t>if</a:t>
            </a:r>
            <a:r>
              <a:rPr lang="pt-BR" dirty="0"/>
              <a:t> n&gt;1 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/>
              <a:t>T(n)=2 *(2*T(n-2))</a:t>
            </a:r>
          </a:p>
          <a:p>
            <a:pPr>
              <a:buNone/>
            </a:pPr>
            <a:r>
              <a:rPr lang="pt-BR" dirty="0"/>
              <a:t>=2*(2*(2*T(n-3)))</a:t>
            </a:r>
          </a:p>
          <a:p>
            <a:pPr>
              <a:buNone/>
            </a:pPr>
            <a:r>
              <a:rPr lang="pt-BR" dirty="0"/>
              <a:t>=2</a:t>
            </a:r>
            <a:r>
              <a:rPr lang="pt-BR" baseline="30000" dirty="0"/>
              <a:t>K</a:t>
            </a:r>
            <a:r>
              <a:rPr lang="pt-BR" dirty="0"/>
              <a:t>T(n-k)</a:t>
            </a:r>
          </a:p>
          <a:p>
            <a:pPr>
              <a:buNone/>
            </a:pPr>
            <a:r>
              <a:rPr lang="pt-BR" dirty="0"/>
              <a:t>n-k=1 =&gt;k=n-1</a:t>
            </a:r>
          </a:p>
          <a:p>
            <a:pPr>
              <a:buNone/>
            </a:pPr>
            <a:r>
              <a:rPr lang="pt-BR" dirty="0"/>
              <a:t>=2</a:t>
            </a:r>
            <a:r>
              <a:rPr lang="pt-BR" baseline="30000" dirty="0"/>
              <a:t>n-1</a:t>
            </a:r>
            <a:r>
              <a:rPr lang="pt-BR" dirty="0"/>
              <a:t> T(1)= 2</a:t>
            </a:r>
            <a:r>
              <a:rPr lang="pt-BR" baseline="30000" dirty="0"/>
              <a:t>n-1</a:t>
            </a:r>
            <a:endParaRPr lang="pt-BR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/>
          <a:lstStyle/>
          <a:p>
            <a:r>
              <a:rPr lang="en-US" dirty="0"/>
              <a:t>2)Another Example of Iteration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92933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 (n) = 2T (n-1) </a:t>
            </a:r>
          </a:p>
          <a:p>
            <a:pPr>
              <a:buNone/>
            </a:pPr>
            <a:r>
              <a:rPr lang="pt-BR" dirty="0"/>
              <a:t>		   = 2[2T (n-2)] </a:t>
            </a:r>
          </a:p>
          <a:p>
            <a:pPr>
              <a:buNone/>
            </a:pPr>
            <a:r>
              <a:rPr lang="pt-BR" dirty="0"/>
              <a:t>             = 2</a:t>
            </a:r>
            <a:r>
              <a:rPr lang="pt-BR" baseline="30000" dirty="0"/>
              <a:t>2</a:t>
            </a:r>
            <a:r>
              <a:rPr lang="pt-BR" dirty="0"/>
              <a:t>T (n-2) </a:t>
            </a:r>
          </a:p>
          <a:p>
            <a:pPr>
              <a:buNone/>
            </a:pPr>
            <a:r>
              <a:rPr lang="pt-BR" dirty="0"/>
              <a:t>             = 4[2T (n-3)] </a:t>
            </a:r>
          </a:p>
          <a:p>
            <a:pPr>
              <a:buNone/>
            </a:pPr>
            <a:r>
              <a:rPr lang="pt-BR" dirty="0"/>
              <a:t>             = 2</a:t>
            </a:r>
            <a:r>
              <a:rPr lang="pt-BR" baseline="30000" dirty="0"/>
              <a:t>3</a:t>
            </a:r>
            <a:r>
              <a:rPr lang="pt-BR" dirty="0"/>
              <a:t>T (n-3) </a:t>
            </a:r>
          </a:p>
          <a:p>
            <a:pPr>
              <a:buNone/>
            </a:pPr>
            <a:r>
              <a:rPr lang="pt-BR" dirty="0"/>
              <a:t>             = 8[2T (n-4)] </a:t>
            </a:r>
          </a:p>
          <a:p>
            <a:pPr>
              <a:buNone/>
            </a:pPr>
            <a:r>
              <a:rPr lang="pt-BR" dirty="0"/>
              <a:t>             = 2</a:t>
            </a:r>
            <a:r>
              <a:rPr lang="pt-BR" baseline="30000" dirty="0"/>
              <a:t>4</a:t>
            </a:r>
            <a:r>
              <a:rPr lang="pt-BR" dirty="0"/>
              <a:t>T (n-4) ------------------------- (Eq.1) </a:t>
            </a:r>
          </a:p>
          <a:p>
            <a:pPr>
              <a:buNone/>
            </a:pPr>
            <a:r>
              <a:rPr lang="pt-BR" dirty="0"/>
              <a:t>Repeat the procedure for i times T (n) = 2</a:t>
            </a:r>
            <a:r>
              <a:rPr lang="pt-BR" baseline="30000" dirty="0"/>
              <a:t>i</a:t>
            </a:r>
            <a:r>
              <a:rPr lang="pt-BR" dirty="0"/>
              <a:t> T (n-i) Put n-i=1 or i= n-1 in (Eq.1) </a:t>
            </a:r>
          </a:p>
          <a:p>
            <a:pPr>
              <a:buNone/>
            </a:pPr>
            <a:r>
              <a:rPr lang="pt-BR" dirty="0"/>
              <a:t>T (n) = 2</a:t>
            </a:r>
            <a:r>
              <a:rPr lang="pt-BR" baseline="30000" dirty="0"/>
              <a:t>n-1</a:t>
            </a:r>
            <a:r>
              <a:rPr lang="pt-BR" dirty="0"/>
              <a:t> T (1) = 2</a:t>
            </a:r>
            <a:r>
              <a:rPr lang="pt-BR" baseline="30000" dirty="0"/>
              <a:t>n-1</a:t>
            </a:r>
            <a:r>
              <a:rPr lang="pt-BR" dirty="0"/>
              <a:t> .1         {T (1) =1 .....given} </a:t>
            </a:r>
          </a:p>
          <a:p>
            <a:pPr>
              <a:buNone/>
            </a:pPr>
            <a:r>
              <a:rPr lang="pt-BR" dirty="0"/>
              <a:t>         = 2</a:t>
            </a:r>
            <a:r>
              <a:rPr lang="pt-BR" baseline="30000" dirty="0"/>
              <a:t>n-1</a:t>
            </a:r>
            <a:r>
              <a:rPr lang="pt-BR" dirty="0"/>
              <a:t>  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/>
          <a:lstStyle/>
          <a:p>
            <a:r>
              <a:rPr lang="en-US" dirty="0"/>
              <a:t>2)Another Example of Iteration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929330"/>
          </a:xfrm>
        </p:spPr>
        <p:txBody>
          <a:bodyPr>
            <a:normAutofit/>
          </a:bodyPr>
          <a:lstStyle/>
          <a:p>
            <a:r>
              <a:rPr lang="en-IN" dirty="0"/>
              <a:t>T (n) = T (n-1) +1 and T (1) =  </a:t>
            </a:r>
            <a:r>
              <a:rPr lang="el-GR" dirty="0"/>
              <a:t>θ (1).  </a:t>
            </a:r>
          </a:p>
          <a:p>
            <a:r>
              <a:rPr lang="en-US" dirty="0"/>
              <a:t>         =T(n-2)+1+1</a:t>
            </a:r>
          </a:p>
          <a:p>
            <a:r>
              <a:rPr lang="en-US" dirty="0"/>
              <a:t>         =T(n-3)+3</a:t>
            </a:r>
          </a:p>
          <a:p>
            <a:r>
              <a:rPr lang="en-US" dirty="0"/>
              <a:t>         =T(n-k)+k</a:t>
            </a:r>
          </a:p>
          <a:p>
            <a:r>
              <a:rPr lang="en-US" dirty="0"/>
              <a:t>   Substitute n-k=1,  k=n-1,</a:t>
            </a:r>
          </a:p>
          <a:p>
            <a:r>
              <a:rPr lang="en-US" dirty="0"/>
              <a:t>         =T(1)+n-1=1+n-1</a:t>
            </a:r>
          </a:p>
          <a:p>
            <a:r>
              <a:rPr lang="en-US" dirty="0"/>
              <a:t>         =n</a:t>
            </a:r>
            <a:endParaRPr lang="en-IN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/>
          <a:lstStyle/>
          <a:p>
            <a:r>
              <a:rPr lang="en-US" dirty="0"/>
              <a:t>2)Another Example of Iteration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929330"/>
          </a:xfrm>
        </p:spPr>
        <p:txBody>
          <a:bodyPr>
            <a:normAutofit/>
          </a:bodyPr>
          <a:lstStyle/>
          <a:p>
            <a:r>
              <a:rPr lang="en-IN" dirty="0"/>
              <a:t>T (n) = T (n-1) +1 and T (1) =  </a:t>
            </a:r>
            <a:r>
              <a:rPr lang="el-GR" dirty="0"/>
              <a:t>θ (1). </a:t>
            </a:r>
            <a:endParaRPr lang="en-US" dirty="0"/>
          </a:p>
          <a:p>
            <a:r>
              <a:rPr lang="en-US" dirty="0"/>
              <a:t>Solution:</a:t>
            </a:r>
            <a:r>
              <a:rPr lang="pt-BR" dirty="0"/>
              <a:t> T (n) = T (n-1) +1 </a:t>
            </a:r>
          </a:p>
          <a:p>
            <a:pPr>
              <a:buNone/>
            </a:pPr>
            <a:r>
              <a:rPr lang="pt-BR" dirty="0"/>
              <a:t>				= (T (n-2) +1) +1</a:t>
            </a:r>
          </a:p>
          <a:p>
            <a:pPr>
              <a:buNone/>
            </a:pPr>
            <a:r>
              <a:rPr lang="pt-BR" dirty="0"/>
              <a:t>				 = (T (n-3) +1) +1+1</a:t>
            </a:r>
          </a:p>
          <a:p>
            <a:pPr>
              <a:buNone/>
            </a:pPr>
            <a:r>
              <a:rPr lang="pt-BR" dirty="0"/>
              <a:t>				 = T (n-4) +4 </a:t>
            </a:r>
          </a:p>
          <a:p>
            <a:pPr>
              <a:buNone/>
            </a:pPr>
            <a:r>
              <a:rPr lang="pt-BR" dirty="0"/>
              <a:t>				= T (n-5) +1+4 </a:t>
            </a:r>
          </a:p>
          <a:p>
            <a:pPr>
              <a:buNone/>
            </a:pPr>
            <a:r>
              <a:rPr lang="pt-BR" dirty="0"/>
              <a:t>				= T (n-5) +5</a:t>
            </a:r>
          </a:p>
          <a:p>
            <a:pPr>
              <a:buNone/>
            </a:pPr>
            <a:r>
              <a:rPr lang="pt-BR" dirty="0"/>
              <a:t>				= T (n-k) + k Where k = n-1 </a:t>
            </a:r>
          </a:p>
          <a:p>
            <a:pPr>
              <a:buNone/>
            </a:pPr>
            <a:r>
              <a:rPr lang="pt-BR" dirty="0"/>
              <a:t>			T (n-k) = T (1) = θ (1) </a:t>
            </a:r>
          </a:p>
          <a:p>
            <a:pPr>
              <a:buNone/>
            </a:pPr>
            <a:r>
              <a:rPr lang="pt-BR" dirty="0"/>
              <a:t>			T (n) = θ (1) + (n-1) = 1+n-1=n= θ (n). </a:t>
            </a:r>
            <a:r>
              <a:rPr lang="el-GR" dirty="0"/>
              <a:t> 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1.Space Complexity: is the amount of memory it needs to run to completion.</a:t>
            </a:r>
          </a:p>
          <a:p>
            <a:pPr lvl="1"/>
            <a:r>
              <a:rPr lang="en-US" dirty="0"/>
              <a:t>Represented by S(P)</a:t>
            </a:r>
          </a:p>
          <a:p>
            <a:r>
              <a:rPr lang="en-US" dirty="0"/>
              <a:t>2.Time Complexity: is the amount of computer time it needs to run to completion.</a:t>
            </a:r>
          </a:p>
          <a:p>
            <a:pPr lvl="1"/>
            <a:r>
              <a:rPr lang="en-US" dirty="0"/>
              <a:t>Represented by T(P)</a:t>
            </a:r>
            <a:endParaRPr lang="en-I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L2.</a:t>
            </a:r>
            <a:fld id="{B7C3CA02-36B6-4F7E-8376-CF98D56D107A}" type="slidenum">
              <a:rPr lang="en-US"/>
              <a:pPr/>
              <a:t>50</a:t>
            </a:fld>
            <a:endParaRPr lang="en-US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3)Another Example of recursion tree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360363" y="1543050"/>
            <a:ext cx="582621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400" dirty="0"/>
              <a:t>Solve </a:t>
            </a:r>
            <a:r>
              <a:rPr lang="en-US" sz="3400" i="1" dirty="0">
                <a:solidFill>
                  <a:srgbClr val="009999"/>
                </a:solidFill>
              </a:rPr>
              <a:t>T</a:t>
            </a:r>
            <a:r>
              <a:rPr lang="en-US" sz="3400" dirty="0">
                <a:solidFill>
                  <a:srgbClr val="009999"/>
                </a:solidFill>
              </a:rPr>
              <a:t>(</a:t>
            </a:r>
            <a:r>
              <a:rPr lang="en-US" sz="3400" i="1" dirty="0">
                <a:solidFill>
                  <a:srgbClr val="009999"/>
                </a:solidFill>
              </a:rPr>
              <a:t>n</a:t>
            </a:r>
            <a:r>
              <a:rPr lang="en-US" sz="3400" dirty="0">
                <a:solidFill>
                  <a:srgbClr val="009999"/>
                </a:solidFill>
              </a:rPr>
              <a:t>) = </a:t>
            </a:r>
            <a:r>
              <a:rPr lang="en-US" sz="3400" i="1" dirty="0">
                <a:solidFill>
                  <a:srgbClr val="009999"/>
                </a:solidFill>
              </a:rPr>
              <a:t>T</a:t>
            </a:r>
            <a:r>
              <a:rPr lang="en-US" sz="3400" dirty="0">
                <a:solidFill>
                  <a:srgbClr val="009999"/>
                </a:solidFill>
              </a:rPr>
              <a:t>(</a:t>
            </a:r>
            <a:r>
              <a:rPr lang="en-US" sz="3400" i="1" dirty="0">
                <a:solidFill>
                  <a:srgbClr val="009999"/>
                </a:solidFill>
              </a:rPr>
              <a:t>n</a:t>
            </a:r>
            <a:r>
              <a:rPr lang="en-US" sz="3400" dirty="0">
                <a:solidFill>
                  <a:srgbClr val="009999"/>
                </a:solidFill>
              </a:rPr>
              <a:t>/4) + </a:t>
            </a:r>
            <a:r>
              <a:rPr lang="en-US" sz="3400" i="1" dirty="0">
                <a:solidFill>
                  <a:srgbClr val="009999"/>
                </a:solidFill>
              </a:rPr>
              <a:t>T</a:t>
            </a:r>
            <a:r>
              <a:rPr lang="en-US" sz="3400" dirty="0">
                <a:solidFill>
                  <a:srgbClr val="009999"/>
                </a:solidFill>
              </a:rPr>
              <a:t>(</a:t>
            </a:r>
            <a:r>
              <a:rPr lang="en-US" sz="3400" i="1" dirty="0">
                <a:solidFill>
                  <a:srgbClr val="009999"/>
                </a:solidFill>
              </a:rPr>
              <a:t>n/</a:t>
            </a:r>
            <a:r>
              <a:rPr lang="en-US" sz="3400" dirty="0">
                <a:solidFill>
                  <a:srgbClr val="009999"/>
                </a:solidFill>
              </a:rPr>
              <a:t>2)</a:t>
            </a:r>
            <a:r>
              <a:rPr lang="en-US" sz="3400" i="1" dirty="0">
                <a:solidFill>
                  <a:srgbClr val="009999"/>
                </a:solidFill>
              </a:rPr>
              <a:t> + n</a:t>
            </a:r>
            <a:r>
              <a:rPr lang="en-US" sz="3400" baseline="30000" dirty="0">
                <a:solidFill>
                  <a:srgbClr val="009999"/>
                </a:solidFill>
              </a:rPr>
              <a:t>2</a:t>
            </a:r>
            <a:r>
              <a:rPr lang="en-US" sz="3400" dirty="0"/>
              <a:t>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L2.</a:t>
            </a:r>
            <a:fld id="{39460007-7442-466E-B8AB-94937A8098CE}" type="slidenum">
              <a:rPr lang="en-US"/>
              <a:pPr/>
              <a:t>51</a:t>
            </a:fld>
            <a:endParaRPr 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recursion tree</a:t>
            </a:r>
          </a:p>
        </p:txBody>
      </p:sp>
      <p:sp>
        <p:nvSpPr>
          <p:cNvPr id="73733" name="Line 5"/>
          <p:cNvSpPr>
            <a:spLocks noChangeShapeType="1"/>
          </p:cNvSpPr>
          <p:nvPr/>
        </p:nvSpPr>
        <p:spPr bwMode="auto">
          <a:xfrm flipH="1">
            <a:off x="2286000" y="2514600"/>
            <a:ext cx="15240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3734" name="Line 6"/>
          <p:cNvSpPr>
            <a:spLocks noChangeShapeType="1"/>
          </p:cNvSpPr>
          <p:nvPr/>
        </p:nvSpPr>
        <p:spPr bwMode="auto">
          <a:xfrm>
            <a:off x="3810000" y="2514600"/>
            <a:ext cx="1676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00200" y="2895603"/>
            <a:ext cx="4435475" cy="600076"/>
            <a:chOff x="1488" y="1968"/>
            <a:chExt cx="2794" cy="378"/>
          </a:xfrm>
        </p:grpSpPr>
        <p:sp>
          <p:nvSpPr>
            <p:cNvPr id="73736" name="Rectangle 8"/>
            <p:cNvSpPr>
              <a:spLocks noChangeArrowheads="1"/>
            </p:cNvSpPr>
            <p:nvPr/>
          </p:nvSpPr>
          <p:spPr bwMode="auto">
            <a:xfrm>
              <a:off x="1488" y="1978"/>
              <a:ext cx="765" cy="3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009999"/>
                  </a:solidFill>
                </a:rPr>
                <a:t>T</a:t>
              </a:r>
              <a:r>
                <a:rPr lang="en-US" sz="3200" dirty="0">
                  <a:solidFill>
                    <a:srgbClr val="009999"/>
                  </a:solidFill>
                </a:rPr>
                <a:t>(</a:t>
              </a:r>
              <a:r>
                <a:rPr lang="en-US" sz="3200" i="1" dirty="0">
                  <a:solidFill>
                    <a:srgbClr val="009999"/>
                  </a:solidFill>
                </a:rPr>
                <a:t>n</a:t>
              </a:r>
              <a:r>
                <a:rPr lang="en-US" sz="3200" dirty="0">
                  <a:solidFill>
                    <a:srgbClr val="009999"/>
                  </a:solidFill>
                </a:rPr>
                <a:t>/4)</a:t>
              </a:r>
            </a:p>
          </p:txBody>
        </p:sp>
        <p:sp>
          <p:nvSpPr>
            <p:cNvPr id="73737" name="Rectangle 9"/>
            <p:cNvSpPr>
              <a:spLocks noChangeArrowheads="1"/>
            </p:cNvSpPr>
            <p:nvPr/>
          </p:nvSpPr>
          <p:spPr bwMode="auto">
            <a:xfrm>
              <a:off x="3517" y="1968"/>
              <a:ext cx="765" cy="3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009999"/>
                  </a:solidFill>
                </a:rPr>
                <a:t>T</a:t>
              </a:r>
              <a:r>
                <a:rPr lang="en-US" sz="3200" dirty="0">
                  <a:solidFill>
                    <a:srgbClr val="009999"/>
                  </a:solidFill>
                </a:rPr>
                <a:t>(</a:t>
              </a:r>
              <a:r>
                <a:rPr lang="en-US" sz="3200" i="1" dirty="0">
                  <a:solidFill>
                    <a:srgbClr val="009999"/>
                  </a:solidFill>
                </a:rPr>
                <a:t>n</a:t>
              </a:r>
              <a:r>
                <a:rPr lang="en-US" sz="3200" dirty="0">
                  <a:solidFill>
                    <a:srgbClr val="009999"/>
                  </a:solidFill>
                </a:rPr>
                <a:t>/2)</a:t>
              </a:r>
            </a:p>
          </p:txBody>
        </p:sp>
      </p:grp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3548063" y="2133600"/>
            <a:ext cx="535724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3739" name="Text Box 11"/>
          <p:cNvSpPr txBox="1">
            <a:spLocks noChangeArrowheads="1"/>
          </p:cNvSpPr>
          <p:nvPr/>
        </p:nvSpPr>
        <p:spPr bwMode="auto">
          <a:xfrm>
            <a:off x="360363" y="1543050"/>
            <a:ext cx="57292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/>
              <a:t>Solve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) =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/4) +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n/</a:t>
            </a:r>
            <a:r>
              <a:rPr lang="en-US" sz="3200" dirty="0">
                <a:solidFill>
                  <a:srgbClr val="009999"/>
                </a:solidFill>
              </a:rPr>
              <a:t>2)</a:t>
            </a:r>
            <a:r>
              <a:rPr lang="en-US" sz="3200" i="1" dirty="0">
                <a:solidFill>
                  <a:srgbClr val="009999"/>
                </a:solidFill>
              </a:rPr>
              <a:t> + n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  <a:r>
              <a:rPr lang="en-US" sz="3200" dirty="0"/>
              <a:t>:</a:t>
            </a:r>
          </a:p>
        </p:txBody>
      </p:sp>
    </p:spTree>
  </p:cSld>
  <p:clrMapOvr>
    <a:masterClrMapping/>
  </p:clrMapOvr>
  <p:transition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71" name="Line 19"/>
          <p:cNvSpPr>
            <a:spLocks noChangeShapeType="1"/>
          </p:cNvSpPr>
          <p:nvPr/>
        </p:nvSpPr>
        <p:spPr bwMode="auto">
          <a:xfrm flipH="1">
            <a:off x="2286000" y="2514600"/>
            <a:ext cx="15240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4772" name="Line 20"/>
          <p:cNvSpPr>
            <a:spLocks noChangeShapeType="1"/>
          </p:cNvSpPr>
          <p:nvPr/>
        </p:nvSpPr>
        <p:spPr bwMode="auto">
          <a:xfrm>
            <a:off x="3810000" y="2514600"/>
            <a:ext cx="1676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of recursion tree</a:t>
            </a:r>
          </a:p>
        </p:txBody>
      </p: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360363" y="1543050"/>
            <a:ext cx="57292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/>
              <a:t>Solve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) =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/4) +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n/</a:t>
            </a:r>
            <a:r>
              <a:rPr lang="en-US" sz="3200" dirty="0">
                <a:solidFill>
                  <a:srgbClr val="009999"/>
                </a:solidFill>
              </a:rPr>
              <a:t>2)</a:t>
            </a:r>
            <a:r>
              <a:rPr lang="en-US" sz="3200" i="1" dirty="0">
                <a:solidFill>
                  <a:srgbClr val="009999"/>
                </a:solidFill>
              </a:rPr>
              <a:t> + n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  <a:r>
              <a:rPr lang="en-US" sz="3200" dirty="0"/>
              <a:t>:</a:t>
            </a:r>
          </a:p>
        </p:txBody>
      </p:sp>
      <p:sp>
        <p:nvSpPr>
          <p:cNvPr id="74773" name="Rectangle 21"/>
          <p:cNvSpPr>
            <a:spLocks noChangeArrowheads="1"/>
          </p:cNvSpPr>
          <p:nvPr/>
        </p:nvSpPr>
        <p:spPr bwMode="auto">
          <a:xfrm>
            <a:off x="3548063" y="2133600"/>
            <a:ext cx="535724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4774" name="Line 22"/>
          <p:cNvSpPr>
            <a:spLocks noChangeShapeType="1"/>
          </p:cNvSpPr>
          <p:nvPr/>
        </p:nvSpPr>
        <p:spPr bwMode="auto">
          <a:xfrm flipH="1">
            <a:off x="14922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4775" name="Line 23"/>
          <p:cNvSpPr>
            <a:spLocks noChangeShapeType="1"/>
          </p:cNvSpPr>
          <p:nvPr/>
        </p:nvSpPr>
        <p:spPr bwMode="auto">
          <a:xfrm flipH="1">
            <a:off x="46164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4776" name="Line 24"/>
          <p:cNvSpPr>
            <a:spLocks noChangeShapeType="1"/>
          </p:cNvSpPr>
          <p:nvPr/>
        </p:nvSpPr>
        <p:spPr bwMode="auto">
          <a:xfrm>
            <a:off x="54546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4777" name="Line 25"/>
          <p:cNvSpPr>
            <a:spLocks noChangeShapeType="1"/>
          </p:cNvSpPr>
          <p:nvPr/>
        </p:nvSpPr>
        <p:spPr bwMode="auto">
          <a:xfrm>
            <a:off x="23304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4778" name="Rectangle 26"/>
          <p:cNvSpPr>
            <a:spLocks noChangeArrowheads="1"/>
          </p:cNvSpPr>
          <p:nvPr/>
        </p:nvSpPr>
        <p:spPr bwMode="auto">
          <a:xfrm>
            <a:off x="1692275" y="2911475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/4)</a:t>
            </a:r>
            <a:r>
              <a:rPr lang="en-US" sz="32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4779" name="Rectangle 27"/>
          <p:cNvSpPr>
            <a:spLocks noChangeArrowheads="1"/>
          </p:cNvSpPr>
          <p:nvPr/>
        </p:nvSpPr>
        <p:spPr bwMode="auto">
          <a:xfrm>
            <a:off x="4913313" y="2895600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/2)</a:t>
            </a:r>
            <a:r>
              <a:rPr lang="en-US" sz="32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>
            <a:off x="685800" y="3733800"/>
            <a:ext cx="1422184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i="1">
                <a:solidFill>
                  <a:srgbClr val="009999"/>
                </a:solidFill>
              </a:rPr>
              <a:t>T</a:t>
            </a:r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/16)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2438400" y="3733800"/>
            <a:ext cx="1213795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i="1">
                <a:solidFill>
                  <a:srgbClr val="009999"/>
                </a:solidFill>
              </a:rPr>
              <a:t>T</a:t>
            </a:r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/8)</a:t>
            </a:r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3987800" y="3732213"/>
            <a:ext cx="1213795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i="1">
                <a:solidFill>
                  <a:srgbClr val="009999"/>
                </a:solidFill>
              </a:rPr>
              <a:t>T</a:t>
            </a:r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/8)</a:t>
            </a:r>
          </a:p>
        </p:txBody>
      </p:sp>
      <p:sp>
        <p:nvSpPr>
          <p:cNvPr id="74767" name="Rectangle 15"/>
          <p:cNvSpPr>
            <a:spLocks noChangeArrowheads="1"/>
          </p:cNvSpPr>
          <p:nvPr/>
        </p:nvSpPr>
        <p:spPr bwMode="auto">
          <a:xfrm>
            <a:off x="5638800" y="3732213"/>
            <a:ext cx="1213795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i="1">
                <a:solidFill>
                  <a:srgbClr val="009999"/>
                </a:solidFill>
              </a:rPr>
              <a:t>T</a:t>
            </a:r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/4)</a:t>
            </a:r>
          </a:p>
        </p:txBody>
      </p:sp>
    </p:spTree>
  </p:cSld>
  <p:clrMapOvr>
    <a:masterClrMapping/>
  </p:clrMapOvr>
  <p:transition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L2.</a:t>
            </a:r>
            <a:fld id="{FDB541DA-536E-4285-AF5C-AF6A585F5C86}" type="slidenum">
              <a:rPr lang="en-US"/>
              <a:pPr/>
              <a:t>53</a:t>
            </a:fld>
            <a:endParaRPr lang="en-US"/>
          </a:p>
        </p:txBody>
      </p:sp>
      <p:sp>
        <p:nvSpPr>
          <p:cNvPr id="75797" name="Line 21"/>
          <p:cNvSpPr>
            <a:spLocks noChangeShapeType="1"/>
          </p:cNvSpPr>
          <p:nvPr/>
        </p:nvSpPr>
        <p:spPr bwMode="auto">
          <a:xfrm flipH="1">
            <a:off x="2286000" y="2514600"/>
            <a:ext cx="15240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5798" name="Line 22"/>
          <p:cNvSpPr>
            <a:spLocks noChangeShapeType="1"/>
          </p:cNvSpPr>
          <p:nvPr/>
        </p:nvSpPr>
        <p:spPr bwMode="auto">
          <a:xfrm>
            <a:off x="3810000" y="2514600"/>
            <a:ext cx="1676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recursion tree</a:t>
            </a:r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auto">
          <a:xfrm flipH="1">
            <a:off x="958850" y="4038600"/>
            <a:ext cx="533400" cy="1447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auto">
          <a:xfrm flipH="1">
            <a:off x="14922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auto">
          <a:xfrm flipH="1">
            <a:off x="46164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auto">
          <a:xfrm>
            <a:off x="54546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auto">
          <a:xfrm>
            <a:off x="23304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5788" name="Rectangle 12"/>
          <p:cNvSpPr>
            <a:spLocks noChangeArrowheads="1"/>
          </p:cNvSpPr>
          <p:nvPr/>
        </p:nvSpPr>
        <p:spPr bwMode="auto">
          <a:xfrm>
            <a:off x="752475" y="3733800"/>
            <a:ext cx="1285928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/16)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5789" name="Rectangle 13"/>
          <p:cNvSpPr>
            <a:spLocks noChangeArrowheads="1"/>
          </p:cNvSpPr>
          <p:nvPr/>
        </p:nvSpPr>
        <p:spPr bwMode="auto">
          <a:xfrm>
            <a:off x="2501900" y="3733800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/8)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5790" name="Rectangle 14"/>
          <p:cNvSpPr>
            <a:spLocks noChangeArrowheads="1"/>
          </p:cNvSpPr>
          <p:nvPr/>
        </p:nvSpPr>
        <p:spPr bwMode="auto">
          <a:xfrm>
            <a:off x="4052888" y="3732213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/8)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5791" name="Rectangle 15"/>
          <p:cNvSpPr>
            <a:spLocks noChangeArrowheads="1"/>
          </p:cNvSpPr>
          <p:nvPr/>
        </p:nvSpPr>
        <p:spPr bwMode="auto">
          <a:xfrm>
            <a:off x="5703888" y="3732213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/4)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5792" name="Rectangle 16"/>
          <p:cNvSpPr>
            <a:spLocks noChangeArrowheads="1"/>
          </p:cNvSpPr>
          <p:nvPr/>
        </p:nvSpPr>
        <p:spPr bwMode="auto">
          <a:xfrm>
            <a:off x="1692275" y="2911475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/4)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5793" name="Rectangle 17"/>
          <p:cNvSpPr>
            <a:spLocks noChangeArrowheads="1"/>
          </p:cNvSpPr>
          <p:nvPr/>
        </p:nvSpPr>
        <p:spPr bwMode="auto">
          <a:xfrm>
            <a:off x="4913313" y="2895600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/2)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5794" name="Rectangle 18"/>
          <p:cNvSpPr>
            <a:spLocks noChangeArrowheads="1"/>
          </p:cNvSpPr>
          <p:nvPr/>
        </p:nvSpPr>
        <p:spPr bwMode="auto">
          <a:xfrm>
            <a:off x="609600" y="5181600"/>
            <a:ext cx="958850" cy="57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9999"/>
                </a:solidFill>
                <a:latin typeface="Symbol" pitchFamily="18" charset="2"/>
              </a:rPr>
              <a:t>Q</a:t>
            </a:r>
            <a:r>
              <a:rPr lang="en-US" sz="3200" dirty="0">
                <a:solidFill>
                  <a:srgbClr val="009999"/>
                </a:solidFill>
              </a:rPr>
              <a:t>(1)</a:t>
            </a:r>
          </a:p>
        </p:txBody>
      </p:sp>
      <p:sp>
        <p:nvSpPr>
          <p:cNvPr id="75795" name="Text Box 19"/>
          <p:cNvSpPr txBox="1">
            <a:spLocks noChangeArrowheads="1"/>
          </p:cNvSpPr>
          <p:nvPr/>
        </p:nvSpPr>
        <p:spPr bwMode="auto">
          <a:xfrm rot="17366799">
            <a:off x="900950" y="4437875"/>
            <a:ext cx="450764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/>
              <a:t>…</a:t>
            </a:r>
          </a:p>
        </p:txBody>
      </p:sp>
      <p:sp>
        <p:nvSpPr>
          <p:cNvPr id="75796" name="Text Box 20"/>
          <p:cNvSpPr txBox="1">
            <a:spLocks noChangeArrowheads="1"/>
          </p:cNvSpPr>
          <p:nvPr/>
        </p:nvSpPr>
        <p:spPr bwMode="auto">
          <a:xfrm>
            <a:off x="360363" y="1543050"/>
            <a:ext cx="57292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/>
              <a:t>Solve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) =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/4) +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n/</a:t>
            </a:r>
            <a:r>
              <a:rPr lang="en-US" sz="3200" dirty="0">
                <a:solidFill>
                  <a:srgbClr val="009999"/>
                </a:solidFill>
              </a:rPr>
              <a:t>2)</a:t>
            </a:r>
            <a:r>
              <a:rPr lang="en-US" sz="3200" i="1" dirty="0">
                <a:solidFill>
                  <a:srgbClr val="009999"/>
                </a:solidFill>
              </a:rPr>
              <a:t> + n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  <a:r>
              <a:rPr lang="en-US" sz="3200" dirty="0"/>
              <a:t>:</a:t>
            </a:r>
          </a:p>
        </p:txBody>
      </p:sp>
      <p:sp>
        <p:nvSpPr>
          <p:cNvPr id="75799" name="Rectangle 23"/>
          <p:cNvSpPr>
            <a:spLocks noChangeArrowheads="1"/>
          </p:cNvSpPr>
          <p:nvPr/>
        </p:nvSpPr>
        <p:spPr bwMode="auto">
          <a:xfrm>
            <a:off x="3548063" y="2133600"/>
            <a:ext cx="535724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</a:p>
        </p:txBody>
      </p:sp>
    </p:spTree>
  </p:cSld>
  <p:clrMapOvr>
    <a:masterClrMapping/>
  </p:clrMapOvr>
  <p:transition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L2.</a:t>
            </a:r>
            <a:fld id="{F1B7D8B9-89B7-474A-B68F-2CC578712348}" type="slidenum">
              <a:rPr lang="en-US"/>
              <a:pPr/>
              <a:t>54</a:t>
            </a:fld>
            <a:endParaRPr lang="en-US"/>
          </a:p>
        </p:txBody>
      </p:sp>
      <p:sp>
        <p:nvSpPr>
          <p:cNvPr id="77868" name="Line 44"/>
          <p:cNvSpPr>
            <a:spLocks noChangeShapeType="1"/>
          </p:cNvSpPr>
          <p:nvPr/>
        </p:nvSpPr>
        <p:spPr bwMode="auto">
          <a:xfrm flipH="1">
            <a:off x="2286000" y="2514600"/>
            <a:ext cx="15240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7869" name="Line 45"/>
          <p:cNvSpPr>
            <a:spLocks noChangeShapeType="1"/>
          </p:cNvSpPr>
          <p:nvPr/>
        </p:nvSpPr>
        <p:spPr bwMode="auto">
          <a:xfrm>
            <a:off x="3810000" y="2514600"/>
            <a:ext cx="1676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7865" name="Line 41"/>
          <p:cNvSpPr>
            <a:spLocks noChangeShapeType="1"/>
          </p:cNvSpPr>
          <p:nvPr/>
        </p:nvSpPr>
        <p:spPr bwMode="auto">
          <a:xfrm>
            <a:off x="3810000" y="2438400"/>
            <a:ext cx="42672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recursion tree</a:t>
            </a:r>
          </a:p>
        </p:txBody>
      </p:sp>
      <p:sp>
        <p:nvSpPr>
          <p:cNvPr id="77848" name="Text Box 24"/>
          <p:cNvSpPr txBox="1">
            <a:spLocks noChangeArrowheads="1"/>
          </p:cNvSpPr>
          <p:nvPr/>
        </p:nvSpPr>
        <p:spPr bwMode="auto">
          <a:xfrm>
            <a:off x="360363" y="1543050"/>
            <a:ext cx="57292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/>
              <a:t>Solve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) =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/4) +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n/</a:t>
            </a:r>
            <a:r>
              <a:rPr lang="en-US" sz="3200" dirty="0">
                <a:solidFill>
                  <a:srgbClr val="009999"/>
                </a:solidFill>
              </a:rPr>
              <a:t>2)</a:t>
            </a:r>
            <a:r>
              <a:rPr lang="en-US" sz="3200" i="1" dirty="0">
                <a:solidFill>
                  <a:srgbClr val="009999"/>
                </a:solidFill>
              </a:rPr>
              <a:t> + n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  <a:r>
              <a:rPr lang="en-US" sz="3200" dirty="0"/>
              <a:t>:</a:t>
            </a:r>
          </a:p>
        </p:txBody>
      </p:sp>
      <p:sp>
        <p:nvSpPr>
          <p:cNvPr id="77849" name="Line 25"/>
          <p:cNvSpPr>
            <a:spLocks noChangeShapeType="1"/>
          </p:cNvSpPr>
          <p:nvPr/>
        </p:nvSpPr>
        <p:spPr bwMode="auto">
          <a:xfrm flipH="1">
            <a:off x="958850" y="4038600"/>
            <a:ext cx="533400" cy="1447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7853" name="Line 29"/>
          <p:cNvSpPr>
            <a:spLocks noChangeShapeType="1"/>
          </p:cNvSpPr>
          <p:nvPr/>
        </p:nvSpPr>
        <p:spPr bwMode="auto">
          <a:xfrm flipH="1">
            <a:off x="14922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7854" name="Line 30"/>
          <p:cNvSpPr>
            <a:spLocks noChangeShapeType="1"/>
          </p:cNvSpPr>
          <p:nvPr/>
        </p:nvSpPr>
        <p:spPr bwMode="auto">
          <a:xfrm flipH="1">
            <a:off x="46164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7855" name="Line 31"/>
          <p:cNvSpPr>
            <a:spLocks noChangeShapeType="1"/>
          </p:cNvSpPr>
          <p:nvPr/>
        </p:nvSpPr>
        <p:spPr bwMode="auto">
          <a:xfrm>
            <a:off x="54546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7856" name="Line 32"/>
          <p:cNvSpPr>
            <a:spLocks noChangeShapeType="1"/>
          </p:cNvSpPr>
          <p:nvPr/>
        </p:nvSpPr>
        <p:spPr bwMode="auto">
          <a:xfrm>
            <a:off x="23304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200"/>
          </a:p>
        </p:txBody>
      </p:sp>
      <p:sp>
        <p:nvSpPr>
          <p:cNvPr id="77857" name="Rectangle 33"/>
          <p:cNvSpPr>
            <a:spLocks noChangeArrowheads="1"/>
          </p:cNvSpPr>
          <p:nvPr/>
        </p:nvSpPr>
        <p:spPr bwMode="auto">
          <a:xfrm>
            <a:off x="752475" y="3733800"/>
            <a:ext cx="1361270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/16)</a:t>
            </a:r>
            <a:r>
              <a:rPr lang="en-US" sz="32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2501900" y="3733800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/8)</a:t>
            </a:r>
            <a:r>
              <a:rPr lang="en-US" sz="32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7859" name="Rectangle 35"/>
          <p:cNvSpPr>
            <a:spLocks noChangeArrowheads="1"/>
          </p:cNvSpPr>
          <p:nvPr/>
        </p:nvSpPr>
        <p:spPr bwMode="auto">
          <a:xfrm>
            <a:off x="4052888" y="3732213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/8)</a:t>
            </a:r>
            <a:r>
              <a:rPr lang="en-US" sz="32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5703888" y="3732213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/4)</a:t>
            </a:r>
            <a:r>
              <a:rPr lang="en-US" sz="32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7861" name="Rectangle 37"/>
          <p:cNvSpPr>
            <a:spLocks noChangeArrowheads="1"/>
          </p:cNvSpPr>
          <p:nvPr/>
        </p:nvSpPr>
        <p:spPr bwMode="auto">
          <a:xfrm>
            <a:off x="1692275" y="2911475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/4)</a:t>
            </a:r>
            <a:r>
              <a:rPr lang="en-US" sz="32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7862" name="Rectangle 38"/>
          <p:cNvSpPr>
            <a:spLocks noChangeArrowheads="1"/>
          </p:cNvSpPr>
          <p:nvPr/>
        </p:nvSpPr>
        <p:spPr bwMode="auto">
          <a:xfrm>
            <a:off x="4913313" y="2895600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>
                <a:solidFill>
                  <a:srgbClr val="009999"/>
                </a:solidFill>
              </a:rPr>
              <a:t>(</a:t>
            </a:r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>
                <a:solidFill>
                  <a:srgbClr val="009999"/>
                </a:solidFill>
              </a:rPr>
              <a:t>/2)</a:t>
            </a:r>
            <a:r>
              <a:rPr lang="en-US" sz="32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7863" name="Rectangle 39"/>
          <p:cNvSpPr>
            <a:spLocks noChangeArrowheads="1"/>
          </p:cNvSpPr>
          <p:nvPr/>
        </p:nvSpPr>
        <p:spPr bwMode="auto">
          <a:xfrm>
            <a:off x="609600" y="5181600"/>
            <a:ext cx="958850" cy="57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>
                <a:solidFill>
                  <a:srgbClr val="009999"/>
                </a:solidFill>
                <a:latin typeface="Symbol" pitchFamily="18" charset="2"/>
              </a:rPr>
              <a:t>Q</a:t>
            </a:r>
            <a:r>
              <a:rPr lang="en-US" sz="3200">
                <a:solidFill>
                  <a:srgbClr val="009999"/>
                </a:solidFill>
              </a:rPr>
              <a:t>(1)</a:t>
            </a:r>
          </a:p>
        </p:txBody>
      </p:sp>
      <p:sp>
        <p:nvSpPr>
          <p:cNvPr id="77864" name="Text Box 40"/>
          <p:cNvSpPr txBox="1">
            <a:spLocks noChangeArrowheads="1"/>
          </p:cNvSpPr>
          <p:nvPr/>
        </p:nvSpPr>
        <p:spPr bwMode="auto">
          <a:xfrm rot="17366799">
            <a:off x="892133" y="4422487"/>
            <a:ext cx="468397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…</a:t>
            </a:r>
          </a:p>
        </p:txBody>
      </p:sp>
      <p:graphicFrame>
        <p:nvGraphicFramePr>
          <p:cNvPr id="155648" name="Object 2048"/>
          <p:cNvGraphicFramePr>
            <a:graphicFrameLocks noChangeAspect="1"/>
          </p:cNvGraphicFramePr>
          <p:nvPr/>
        </p:nvGraphicFramePr>
        <p:xfrm>
          <a:off x="8204200" y="2216150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3" imgW="406080" imgH="406080" progId="Equation.3">
                  <p:embed/>
                </p:oleObj>
              </mc:Choice>
              <mc:Fallback>
                <p:oleObj name="Equation" r:id="rId3" imgW="406080" imgH="406080" progId="Equation.3">
                  <p:embed/>
                  <p:pic>
                    <p:nvPicPr>
                      <p:cNvPr id="155648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4200" y="2216150"/>
                        <a:ext cx="406400" cy="40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70" name="Rectangle 46"/>
          <p:cNvSpPr>
            <a:spLocks noChangeArrowheads="1"/>
          </p:cNvSpPr>
          <p:nvPr/>
        </p:nvSpPr>
        <p:spPr bwMode="auto">
          <a:xfrm>
            <a:off x="3548063" y="2133600"/>
            <a:ext cx="535724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i="1">
                <a:solidFill>
                  <a:srgbClr val="009999"/>
                </a:solidFill>
              </a:rPr>
              <a:t>n</a:t>
            </a:r>
            <a:r>
              <a:rPr lang="en-US" sz="3200" baseline="30000">
                <a:solidFill>
                  <a:srgbClr val="009999"/>
                </a:solidFill>
              </a:rPr>
              <a:t>2</a:t>
            </a:r>
          </a:p>
        </p:txBody>
      </p:sp>
    </p:spTree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L2.</a:t>
            </a:r>
            <a:fld id="{43F27F59-E1BF-45A7-9222-7CACC62D4378}" type="slidenum">
              <a:rPr lang="en-US"/>
              <a:pPr/>
              <a:t>55</a:t>
            </a:fld>
            <a:endParaRPr lang="en-US"/>
          </a:p>
        </p:txBody>
      </p:sp>
      <p:sp>
        <p:nvSpPr>
          <p:cNvPr id="78853" name="Line 5"/>
          <p:cNvSpPr>
            <a:spLocks noChangeShapeType="1"/>
          </p:cNvSpPr>
          <p:nvPr/>
        </p:nvSpPr>
        <p:spPr bwMode="auto">
          <a:xfrm>
            <a:off x="5943600" y="3200400"/>
            <a:ext cx="16764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8896" name="Line 48"/>
          <p:cNvSpPr>
            <a:spLocks noChangeShapeType="1"/>
          </p:cNvSpPr>
          <p:nvPr/>
        </p:nvSpPr>
        <p:spPr bwMode="auto">
          <a:xfrm>
            <a:off x="3810000" y="2438400"/>
            <a:ext cx="42672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8893" name="Line 45"/>
          <p:cNvSpPr>
            <a:spLocks noChangeShapeType="1"/>
          </p:cNvSpPr>
          <p:nvPr/>
        </p:nvSpPr>
        <p:spPr bwMode="auto">
          <a:xfrm flipH="1">
            <a:off x="2286000" y="2514600"/>
            <a:ext cx="15240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8894" name="Line 46"/>
          <p:cNvSpPr>
            <a:spLocks noChangeShapeType="1"/>
          </p:cNvSpPr>
          <p:nvPr/>
        </p:nvSpPr>
        <p:spPr bwMode="auto">
          <a:xfrm>
            <a:off x="3810000" y="2514600"/>
            <a:ext cx="1676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recursion tree</a:t>
            </a:r>
          </a:p>
        </p:txBody>
      </p:sp>
      <p:sp>
        <p:nvSpPr>
          <p:cNvPr id="78874" name="Text Box 26"/>
          <p:cNvSpPr txBox="1">
            <a:spLocks noChangeArrowheads="1"/>
          </p:cNvSpPr>
          <p:nvPr/>
        </p:nvSpPr>
        <p:spPr bwMode="auto">
          <a:xfrm>
            <a:off x="360363" y="1543050"/>
            <a:ext cx="517103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000"/>
              <a:t>Solve </a:t>
            </a:r>
            <a:r>
              <a:rPr lang="en-US" sz="3000" i="1">
                <a:solidFill>
                  <a:srgbClr val="009999"/>
                </a:solidFill>
              </a:rPr>
              <a:t>T</a:t>
            </a:r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) = </a:t>
            </a:r>
            <a:r>
              <a:rPr lang="en-US" sz="3000" i="1">
                <a:solidFill>
                  <a:srgbClr val="009999"/>
                </a:solidFill>
              </a:rPr>
              <a:t>T</a:t>
            </a:r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/4) + </a:t>
            </a:r>
            <a:r>
              <a:rPr lang="en-US" sz="3000" i="1">
                <a:solidFill>
                  <a:srgbClr val="009999"/>
                </a:solidFill>
              </a:rPr>
              <a:t>T</a:t>
            </a:r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n/</a:t>
            </a:r>
            <a:r>
              <a:rPr lang="en-US" sz="3000">
                <a:solidFill>
                  <a:srgbClr val="009999"/>
                </a:solidFill>
              </a:rPr>
              <a:t>2)</a:t>
            </a:r>
            <a:r>
              <a:rPr lang="en-US" sz="3000" i="1">
                <a:solidFill>
                  <a:srgbClr val="009999"/>
                </a:solidFill>
              </a:rPr>
              <a:t> + n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  <a:r>
              <a:rPr lang="en-US" sz="3000"/>
              <a:t>:</a:t>
            </a:r>
          </a:p>
        </p:txBody>
      </p:sp>
      <p:sp>
        <p:nvSpPr>
          <p:cNvPr id="78875" name="Line 27"/>
          <p:cNvSpPr>
            <a:spLocks noChangeShapeType="1"/>
          </p:cNvSpPr>
          <p:nvPr/>
        </p:nvSpPr>
        <p:spPr bwMode="auto">
          <a:xfrm flipH="1">
            <a:off x="958850" y="4038600"/>
            <a:ext cx="533400" cy="1447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8879" name="Line 31"/>
          <p:cNvSpPr>
            <a:spLocks noChangeShapeType="1"/>
          </p:cNvSpPr>
          <p:nvPr/>
        </p:nvSpPr>
        <p:spPr bwMode="auto">
          <a:xfrm flipH="1">
            <a:off x="14922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8880" name="Line 32"/>
          <p:cNvSpPr>
            <a:spLocks noChangeShapeType="1"/>
          </p:cNvSpPr>
          <p:nvPr/>
        </p:nvSpPr>
        <p:spPr bwMode="auto">
          <a:xfrm flipH="1">
            <a:off x="46164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8881" name="Line 33"/>
          <p:cNvSpPr>
            <a:spLocks noChangeShapeType="1"/>
          </p:cNvSpPr>
          <p:nvPr/>
        </p:nvSpPr>
        <p:spPr bwMode="auto">
          <a:xfrm>
            <a:off x="54546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8882" name="Line 34"/>
          <p:cNvSpPr>
            <a:spLocks noChangeShapeType="1"/>
          </p:cNvSpPr>
          <p:nvPr/>
        </p:nvSpPr>
        <p:spPr bwMode="auto">
          <a:xfrm>
            <a:off x="23304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78883" name="Rectangle 35"/>
          <p:cNvSpPr>
            <a:spLocks noChangeArrowheads="1"/>
          </p:cNvSpPr>
          <p:nvPr/>
        </p:nvSpPr>
        <p:spPr bwMode="auto">
          <a:xfrm>
            <a:off x="752475" y="3733800"/>
            <a:ext cx="1285928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/16)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8884" name="Rectangle 36"/>
          <p:cNvSpPr>
            <a:spLocks noChangeArrowheads="1"/>
          </p:cNvSpPr>
          <p:nvPr/>
        </p:nvSpPr>
        <p:spPr bwMode="auto">
          <a:xfrm>
            <a:off x="2501900" y="3733800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/8)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8885" name="Rectangle 37"/>
          <p:cNvSpPr>
            <a:spLocks noChangeArrowheads="1"/>
          </p:cNvSpPr>
          <p:nvPr/>
        </p:nvSpPr>
        <p:spPr bwMode="auto">
          <a:xfrm>
            <a:off x="4052888" y="3732213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/8)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8886" name="Rectangle 38"/>
          <p:cNvSpPr>
            <a:spLocks noChangeArrowheads="1"/>
          </p:cNvSpPr>
          <p:nvPr/>
        </p:nvSpPr>
        <p:spPr bwMode="auto">
          <a:xfrm>
            <a:off x="5703888" y="3732213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/4)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8887" name="Rectangle 39"/>
          <p:cNvSpPr>
            <a:spLocks noChangeArrowheads="1"/>
          </p:cNvSpPr>
          <p:nvPr/>
        </p:nvSpPr>
        <p:spPr bwMode="auto">
          <a:xfrm>
            <a:off x="1692275" y="2911475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/4)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8888" name="Rectangle 40"/>
          <p:cNvSpPr>
            <a:spLocks noChangeArrowheads="1"/>
          </p:cNvSpPr>
          <p:nvPr/>
        </p:nvSpPr>
        <p:spPr bwMode="auto">
          <a:xfrm>
            <a:off x="4913313" y="2895600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/2)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8889" name="Rectangle 41"/>
          <p:cNvSpPr>
            <a:spLocks noChangeArrowheads="1"/>
          </p:cNvSpPr>
          <p:nvPr/>
        </p:nvSpPr>
        <p:spPr bwMode="auto">
          <a:xfrm>
            <a:off x="609600" y="5181600"/>
            <a:ext cx="899605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  <a:latin typeface="Symbol" pitchFamily="18" charset="2"/>
              </a:rPr>
              <a:t>Q</a:t>
            </a:r>
            <a:r>
              <a:rPr lang="en-US" sz="3000">
                <a:solidFill>
                  <a:srgbClr val="009999"/>
                </a:solidFill>
              </a:rPr>
              <a:t>(1)</a:t>
            </a:r>
          </a:p>
        </p:txBody>
      </p:sp>
      <p:sp>
        <p:nvSpPr>
          <p:cNvPr id="78890" name="Text Box 42"/>
          <p:cNvSpPr txBox="1">
            <a:spLocks noChangeArrowheads="1"/>
          </p:cNvSpPr>
          <p:nvPr/>
        </p:nvSpPr>
        <p:spPr bwMode="auto">
          <a:xfrm rot="17366799">
            <a:off x="900950" y="4437875"/>
            <a:ext cx="450764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/>
              <a:t>…</a:t>
            </a:r>
          </a:p>
        </p:txBody>
      </p:sp>
      <p:graphicFrame>
        <p:nvGraphicFramePr>
          <p:cNvPr id="156672" name="Object 2048"/>
          <p:cNvGraphicFramePr>
            <a:graphicFrameLocks noChangeAspect="1"/>
          </p:cNvGraphicFramePr>
          <p:nvPr/>
        </p:nvGraphicFramePr>
        <p:xfrm>
          <a:off x="7772400" y="2781300"/>
          <a:ext cx="838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3" imgW="838080" imgH="799920" progId="Equation.3">
                  <p:embed/>
                </p:oleObj>
              </mc:Choice>
              <mc:Fallback>
                <p:oleObj name="Equation" r:id="rId3" imgW="838080" imgH="799920" progId="Equation.3">
                  <p:embed/>
                  <p:pic>
                    <p:nvPicPr>
                      <p:cNvPr id="156672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781300"/>
                        <a:ext cx="838200" cy="800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3" name="Object 2049"/>
          <p:cNvGraphicFramePr>
            <a:graphicFrameLocks noChangeAspect="1"/>
          </p:cNvGraphicFramePr>
          <p:nvPr/>
        </p:nvGraphicFramePr>
        <p:xfrm>
          <a:off x="8204200" y="2216150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5" imgW="406080" imgH="406080" progId="Equation.3">
                  <p:embed/>
                </p:oleObj>
              </mc:Choice>
              <mc:Fallback>
                <p:oleObj name="Equation" r:id="rId5" imgW="406080" imgH="406080" progId="Equation.3">
                  <p:embed/>
                  <p:pic>
                    <p:nvPicPr>
                      <p:cNvPr id="156673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4200" y="2216150"/>
                        <a:ext cx="406400" cy="40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95" name="Rectangle 47"/>
          <p:cNvSpPr>
            <a:spLocks noChangeArrowheads="1"/>
          </p:cNvSpPr>
          <p:nvPr/>
        </p:nvSpPr>
        <p:spPr bwMode="auto">
          <a:xfrm>
            <a:off x="3548063" y="2133600"/>
            <a:ext cx="511679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</p:spTree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L2.</a:t>
            </a:r>
            <a:fld id="{FF330A0B-A25E-45D3-8257-A37D585AB819}" type="slidenum">
              <a:rPr lang="en-US"/>
              <a:pPr/>
              <a:t>56</a:t>
            </a:fld>
            <a:endParaRPr lang="en-US"/>
          </a:p>
        </p:txBody>
      </p:sp>
      <p:sp>
        <p:nvSpPr>
          <p:cNvPr id="79922" name="Line 50"/>
          <p:cNvSpPr>
            <a:spLocks noChangeShapeType="1"/>
          </p:cNvSpPr>
          <p:nvPr/>
        </p:nvSpPr>
        <p:spPr bwMode="auto">
          <a:xfrm flipH="1">
            <a:off x="2286000" y="2514600"/>
            <a:ext cx="15240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9923" name="Line 51"/>
          <p:cNvSpPr>
            <a:spLocks noChangeShapeType="1"/>
          </p:cNvSpPr>
          <p:nvPr/>
        </p:nvSpPr>
        <p:spPr bwMode="auto">
          <a:xfrm>
            <a:off x="3810000" y="2514600"/>
            <a:ext cx="1676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recursion tree</a:t>
            </a:r>
          </a:p>
        </p:txBody>
      </p:sp>
      <p:sp>
        <p:nvSpPr>
          <p:cNvPr id="79877" name="Line 5"/>
          <p:cNvSpPr>
            <a:spLocks noChangeShapeType="1"/>
          </p:cNvSpPr>
          <p:nvPr/>
        </p:nvSpPr>
        <p:spPr bwMode="auto">
          <a:xfrm>
            <a:off x="6781800" y="4038600"/>
            <a:ext cx="60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9896" name="Line 24"/>
          <p:cNvSpPr>
            <a:spLocks noChangeShapeType="1"/>
          </p:cNvSpPr>
          <p:nvPr/>
        </p:nvSpPr>
        <p:spPr bwMode="auto">
          <a:xfrm>
            <a:off x="5029200" y="2438400"/>
            <a:ext cx="2971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9901" name="Text Box 29"/>
          <p:cNvSpPr txBox="1">
            <a:spLocks noChangeArrowheads="1"/>
          </p:cNvSpPr>
          <p:nvPr/>
        </p:nvSpPr>
        <p:spPr bwMode="auto">
          <a:xfrm>
            <a:off x="357158" y="1285860"/>
            <a:ext cx="57292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/>
              <a:t>Solve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) =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/4) + </a:t>
            </a:r>
            <a:r>
              <a:rPr lang="en-US" sz="3200" i="1" dirty="0">
                <a:solidFill>
                  <a:srgbClr val="009999"/>
                </a:solidFill>
              </a:rPr>
              <a:t>T</a:t>
            </a:r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n/</a:t>
            </a:r>
            <a:r>
              <a:rPr lang="en-US" sz="3200" dirty="0">
                <a:solidFill>
                  <a:srgbClr val="009999"/>
                </a:solidFill>
              </a:rPr>
              <a:t>2)</a:t>
            </a:r>
            <a:r>
              <a:rPr lang="en-US" sz="3200" i="1" dirty="0">
                <a:solidFill>
                  <a:srgbClr val="009999"/>
                </a:solidFill>
              </a:rPr>
              <a:t> + n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  <a:r>
              <a:rPr lang="en-US" sz="3200" dirty="0"/>
              <a:t>:</a:t>
            </a:r>
          </a:p>
        </p:txBody>
      </p:sp>
      <p:sp>
        <p:nvSpPr>
          <p:cNvPr id="79902" name="Line 30"/>
          <p:cNvSpPr>
            <a:spLocks noChangeShapeType="1"/>
          </p:cNvSpPr>
          <p:nvPr/>
        </p:nvSpPr>
        <p:spPr bwMode="auto">
          <a:xfrm flipH="1">
            <a:off x="958850" y="4038600"/>
            <a:ext cx="533400" cy="1447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9906" name="Line 34"/>
          <p:cNvSpPr>
            <a:spLocks noChangeShapeType="1"/>
          </p:cNvSpPr>
          <p:nvPr/>
        </p:nvSpPr>
        <p:spPr bwMode="auto">
          <a:xfrm flipH="1">
            <a:off x="14922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9907" name="Line 35"/>
          <p:cNvSpPr>
            <a:spLocks noChangeShapeType="1"/>
          </p:cNvSpPr>
          <p:nvPr/>
        </p:nvSpPr>
        <p:spPr bwMode="auto">
          <a:xfrm flipH="1">
            <a:off x="46164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9908" name="Line 36"/>
          <p:cNvSpPr>
            <a:spLocks noChangeShapeType="1"/>
          </p:cNvSpPr>
          <p:nvPr/>
        </p:nvSpPr>
        <p:spPr bwMode="auto">
          <a:xfrm>
            <a:off x="54546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9909" name="Line 37"/>
          <p:cNvSpPr>
            <a:spLocks noChangeShapeType="1"/>
          </p:cNvSpPr>
          <p:nvPr/>
        </p:nvSpPr>
        <p:spPr bwMode="auto">
          <a:xfrm>
            <a:off x="23304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9910" name="Rectangle 38"/>
          <p:cNvSpPr>
            <a:spLocks noChangeArrowheads="1"/>
          </p:cNvSpPr>
          <p:nvPr/>
        </p:nvSpPr>
        <p:spPr bwMode="auto">
          <a:xfrm>
            <a:off x="752475" y="3733800"/>
            <a:ext cx="1361270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/16)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9911" name="Rectangle 39"/>
          <p:cNvSpPr>
            <a:spLocks noChangeArrowheads="1"/>
          </p:cNvSpPr>
          <p:nvPr/>
        </p:nvSpPr>
        <p:spPr bwMode="auto">
          <a:xfrm>
            <a:off x="2501900" y="3733800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/8)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9912" name="Rectangle 40"/>
          <p:cNvSpPr>
            <a:spLocks noChangeArrowheads="1"/>
          </p:cNvSpPr>
          <p:nvPr/>
        </p:nvSpPr>
        <p:spPr bwMode="auto">
          <a:xfrm>
            <a:off x="4052888" y="3732213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/8)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9913" name="Rectangle 41"/>
          <p:cNvSpPr>
            <a:spLocks noChangeArrowheads="1"/>
          </p:cNvSpPr>
          <p:nvPr/>
        </p:nvSpPr>
        <p:spPr bwMode="auto">
          <a:xfrm>
            <a:off x="5703888" y="3732213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/4)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9914" name="Rectangle 42"/>
          <p:cNvSpPr>
            <a:spLocks noChangeArrowheads="1"/>
          </p:cNvSpPr>
          <p:nvPr/>
        </p:nvSpPr>
        <p:spPr bwMode="auto">
          <a:xfrm>
            <a:off x="1692275" y="2911475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/4)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9916" name="Rectangle 44"/>
          <p:cNvSpPr>
            <a:spLocks noChangeArrowheads="1"/>
          </p:cNvSpPr>
          <p:nvPr/>
        </p:nvSpPr>
        <p:spPr bwMode="auto">
          <a:xfrm>
            <a:off x="609600" y="5181600"/>
            <a:ext cx="958850" cy="57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9999"/>
                </a:solidFill>
                <a:latin typeface="Symbol" pitchFamily="18" charset="2"/>
              </a:rPr>
              <a:t>Q</a:t>
            </a:r>
            <a:r>
              <a:rPr lang="en-US" sz="3200" dirty="0">
                <a:solidFill>
                  <a:srgbClr val="009999"/>
                </a:solidFill>
              </a:rPr>
              <a:t>(1)</a:t>
            </a:r>
          </a:p>
        </p:txBody>
      </p:sp>
      <p:sp>
        <p:nvSpPr>
          <p:cNvPr id="79917" name="Text Box 45"/>
          <p:cNvSpPr txBox="1">
            <a:spLocks noChangeArrowheads="1"/>
          </p:cNvSpPr>
          <p:nvPr/>
        </p:nvSpPr>
        <p:spPr bwMode="auto">
          <a:xfrm rot="17366799">
            <a:off x="831057" y="4425156"/>
            <a:ext cx="590550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79926" name="Line 54"/>
          <p:cNvSpPr>
            <a:spLocks noChangeShapeType="1"/>
          </p:cNvSpPr>
          <p:nvPr/>
        </p:nvSpPr>
        <p:spPr bwMode="auto">
          <a:xfrm>
            <a:off x="3810000" y="2438400"/>
            <a:ext cx="42672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graphicFrame>
        <p:nvGraphicFramePr>
          <p:cNvPr id="157696" name="Object 1024"/>
          <p:cNvGraphicFramePr>
            <a:graphicFrameLocks noChangeAspect="1"/>
          </p:cNvGraphicFramePr>
          <p:nvPr/>
        </p:nvGraphicFramePr>
        <p:xfrm>
          <a:off x="7772400" y="2781300"/>
          <a:ext cx="838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Equation" r:id="rId3" imgW="838080" imgH="799920" progId="Equation.3">
                  <p:embed/>
                </p:oleObj>
              </mc:Choice>
              <mc:Fallback>
                <p:oleObj name="Equation" r:id="rId3" imgW="838080" imgH="799920" progId="Equation.3">
                  <p:embed/>
                  <p:pic>
                    <p:nvPicPr>
                      <p:cNvPr id="15769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781300"/>
                        <a:ext cx="838200" cy="800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697" name="Object 1025"/>
          <p:cNvGraphicFramePr>
            <a:graphicFrameLocks noChangeAspect="1"/>
          </p:cNvGraphicFramePr>
          <p:nvPr/>
        </p:nvGraphicFramePr>
        <p:xfrm>
          <a:off x="8204200" y="2216150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5" imgW="406080" imgH="406080" progId="Equation.3">
                  <p:embed/>
                </p:oleObj>
              </mc:Choice>
              <mc:Fallback>
                <p:oleObj name="Equation" r:id="rId5" imgW="406080" imgH="406080" progId="Equation.3">
                  <p:embed/>
                  <p:pic>
                    <p:nvPicPr>
                      <p:cNvPr id="157697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4200" y="2216150"/>
                        <a:ext cx="406400" cy="40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698" name="Object 1026"/>
          <p:cNvGraphicFramePr>
            <a:graphicFrameLocks noChangeAspect="1"/>
          </p:cNvGraphicFramePr>
          <p:nvPr/>
        </p:nvGraphicFramePr>
        <p:xfrm>
          <a:off x="7518400" y="3619500"/>
          <a:ext cx="1092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7" imgW="1091880" imgH="799920" progId="Equation.3">
                  <p:embed/>
                </p:oleObj>
              </mc:Choice>
              <mc:Fallback>
                <p:oleObj name="Equation" r:id="rId7" imgW="1091880" imgH="799920" progId="Equation.3">
                  <p:embed/>
                  <p:pic>
                    <p:nvPicPr>
                      <p:cNvPr id="157698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3619500"/>
                        <a:ext cx="1092200" cy="800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924" name="Rectangle 52"/>
          <p:cNvSpPr>
            <a:spLocks noChangeArrowheads="1"/>
          </p:cNvSpPr>
          <p:nvPr/>
        </p:nvSpPr>
        <p:spPr bwMode="auto">
          <a:xfrm>
            <a:off x="3548063" y="2133600"/>
            <a:ext cx="535724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9935" name="Line 63"/>
          <p:cNvSpPr>
            <a:spLocks noChangeShapeType="1"/>
          </p:cNvSpPr>
          <p:nvPr/>
        </p:nvSpPr>
        <p:spPr bwMode="auto">
          <a:xfrm>
            <a:off x="5943600" y="3200400"/>
            <a:ext cx="16764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9915" name="Rectangle 43"/>
          <p:cNvSpPr>
            <a:spLocks noChangeArrowheads="1"/>
          </p:cNvSpPr>
          <p:nvPr/>
        </p:nvSpPr>
        <p:spPr bwMode="auto">
          <a:xfrm>
            <a:off x="4913313" y="2895600"/>
            <a:ext cx="115288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9999"/>
                </a:solidFill>
              </a:rPr>
              <a:t>(</a:t>
            </a:r>
            <a:r>
              <a:rPr lang="en-US" sz="3200" i="1" dirty="0">
                <a:solidFill>
                  <a:srgbClr val="009999"/>
                </a:solidFill>
              </a:rPr>
              <a:t>n</a:t>
            </a:r>
            <a:r>
              <a:rPr lang="en-US" sz="3200" dirty="0">
                <a:solidFill>
                  <a:srgbClr val="009999"/>
                </a:solidFill>
              </a:rPr>
              <a:t>/2)</a:t>
            </a:r>
            <a:r>
              <a:rPr lang="en-US" sz="3200" baseline="30000" dirty="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79936" name="Text Box 64"/>
          <p:cNvSpPr txBox="1">
            <a:spLocks noChangeArrowheads="1"/>
          </p:cNvSpPr>
          <p:nvPr/>
        </p:nvSpPr>
        <p:spPr bwMode="auto">
          <a:xfrm rot="-5400000">
            <a:off x="7843044" y="4444206"/>
            <a:ext cx="5905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9999"/>
                </a:solidFill>
              </a:rPr>
              <a:t>…</a:t>
            </a:r>
          </a:p>
        </p:txBody>
      </p:sp>
    </p:spTree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L2.</a:t>
            </a:r>
            <a:fld id="{B4FFA4E7-3724-46A7-8D3F-447306000C6A}" type="slidenum">
              <a:rPr lang="en-US"/>
              <a:pPr/>
              <a:t>57</a:t>
            </a:fld>
            <a:endParaRPr lang="en-US"/>
          </a:p>
        </p:txBody>
      </p:sp>
      <p:sp>
        <p:nvSpPr>
          <p:cNvPr id="82946" name="Line 2"/>
          <p:cNvSpPr>
            <a:spLocks noChangeShapeType="1"/>
          </p:cNvSpPr>
          <p:nvPr/>
        </p:nvSpPr>
        <p:spPr bwMode="auto">
          <a:xfrm flipH="1">
            <a:off x="2286000" y="2514600"/>
            <a:ext cx="15240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82947" name="Line 3"/>
          <p:cNvSpPr>
            <a:spLocks noChangeShapeType="1"/>
          </p:cNvSpPr>
          <p:nvPr/>
        </p:nvSpPr>
        <p:spPr bwMode="auto">
          <a:xfrm>
            <a:off x="3810000" y="2514600"/>
            <a:ext cx="1676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recursion tree</a:t>
            </a:r>
          </a:p>
        </p:txBody>
      </p:sp>
      <p:sp>
        <p:nvSpPr>
          <p:cNvPr id="82949" name="Line 5"/>
          <p:cNvSpPr>
            <a:spLocks noChangeShapeType="1"/>
          </p:cNvSpPr>
          <p:nvPr/>
        </p:nvSpPr>
        <p:spPr bwMode="auto">
          <a:xfrm>
            <a:off x="6781800" y="4038600"/>
            <a:ext cx="60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82950" name="Line 6"/>
          <p:cNvSpPr>
            <a:spLocks noChangeShapeType="1"/>
          </p:cNvSpPr>
          <p:nvPr/>
        </p:nvSpPr>
        <p:spPr bwMode="auto">
          <a:xfrm>
            <a:off x="5029200" y="2438400"/>
            <a:ext cx="2971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360363" y="1543050"/>
            <a:ext cx="517103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000"/>
              <a:t>Solve </a:t>
            </a:r>
            <a:r>
              <a:rPr lang="en-US" sz="3000" i="1">
                <a:solidFill>
                  <a:srgbClr val="009999"/>
                </a:solidFill>
              </a:rPr>
              <a:t>T</a:t>
            </a:r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) = </a:t>
            </a:r>
            <a:r>
              <a:rPr lang="en-US" sz="3000" i="1">
                <a:solidFill>
                  <a:srgbClr val="009999"/>
                </a:solidFill>
              </a:rPr>
              <a:t>T</a:t>
            </a:r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/4) + </a:t>
            </a:r>
            <a:r>
              <a:rPr lang="en-US" sz="3000" i="1">
                <a:solidFill>
                  <a:srgbClr val="009999"/>
                </a:solidFill>
              </a:rPr>
              <a:t>T</a:t>
            </a:r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n/</a:t>
            </a:r>
            <a:r>
              <a:rPr lang="en-US" sz="3000">
                <a:solidFill>
                  <a:srgbClr val="009999"/>
                </a:solidFill>
              </a:rPr>
              <a:t>2)</a:t>
            </a:r>
            <a:r>
              <a:rPr lang="en-US" sz="3000" i="1">
                <a:solidFill>
                  <a:srgbClr val="009999"/>
                </a:solidFill>
              </a:rPr>
              <a:t> + n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  <a:r>
              <a:rPr lang="en-US" sz="3000"/>
              <a:t>:</a:t>
            </a:r>
          </a:p>
        </p:txBody>
      </p:sp>
      <p:sp>
        <p:nvSpPr>
          <p:cNvPr id="82952" name="Line 8"/>
          <p:cNvSpPr>
            <a:spLocks noChangeShapeType="1"/>
          </p:cNvSpPr>
          <p:nvPr/>
        </p:nvSpPr>
        <p:spPr bwMode="auto">
          <a:xfrm flipH="1">
            <a:off x="958850" y="4038600"/>
            <a:ext cx="533400" cy="1447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 flipH="1">
            <a:off x="14922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82954" name="Line 10"/>
          <p:cNvSpPr>
            <a:spLocks noChangeShapeType="1"/>
          </p:cNvSpPr>
          <p:nvPr/>
        </p:nvSpPr>
        <p:spPr bwMode="auto">
          <a:xfrm flipH="1">
            <a:off x="4616450" y="32004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>
            <a:off x="54546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82956" name="Line 12"/>
          <p:cNvSpPr>
            <a:spLocks noChangeShapeType="1"/>
          </p:cNvSpPr>
          <p:nvPr/>
        </p:nvSpPr>
        <p:spPr bwMode="auto">
          <a:xfrm>
            <a:off x="2330450" y="3200400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82957" name="Rectangle 13"/>
          <p:cNvSpPr>
            <a:spLocks noChangeArrowheads="1"/>
          </p:cNvSpPr>
          <p:nvPr/>
        </p:nvSpPr>
        <p:spPr bwMode="auto">
          <a:xfrm>
            <a:off x="752475" y="3733800"/>
            <a:ext cx="1285928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/16)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82958" name="Rectangle 14"/>
          <p:cNvSpPr>
            <a:spLocks noChangeArrowheads="1"/>
          </p:cNvSpPr>
          <p:nvPr/>
        </p:nvSpPr>
        <p:spPr bwMode="auto">
          <a:xfrm>
            <a:off x="2501900" y="3733800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/8)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82959" name="Rectangle 15"/>
          <p:cNvSpPr>
            <a:spLocks noChangeArrowheads="1"/>
          </p:cNvSpPr>
          <p:nvPr/>
        </p:nvSpPr>
        <p:spPr bwMode="auto">
          <a:xfrm>
            <a:off x="4052888" y="3732213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/8)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82960" name="Rectangle 16"/>
          <p:cNvSpPr>
            <a:spLocks noChangeArrowheads="1"/>
          </p:cNvSpPr>
          <p:nvPr/>
        </p:nvSpPr>
        <p:spPr bwMode="auto">
          <a:xfrm>
            <a:off x="5703888" y="3732213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/4)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82961" name="Rectangle 17"/>
          <p:cNvSpPr>
            <a:spLocks noChangeArrowheads="1"/>
          </p:cNvSpPr>
          <p:nvPr/>
        </p:nvSpPr>
        <p:spPr bwMode="auto">
          <a:xfrm>
            <a:off x="1692275" y="2911475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/4)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82963" name="Rectangle 19"/>
          <p:cNvSpPr>
            <a:spLocks noChangeArrowheads="1"/>
          </p:cNvSpPr>
          <p:nvPr/>
        </p:nvSpPr>
        <p:spPr bwMode="auto">
          <a:xfrm>
            <a:off x="609600" y="5181600"/>
            <a:ext cx="899605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  <a:latin typeface="Symbol" pitchFamily="18" charset="2"/>
              </a:rPr>
              <a:t>Q</a:t>
            </a:r>
            <a:r>
              <a:rPr lang="en-US" sz="3000">
                <a:solidFill>
                  <a:srgbClr val="009999"/>
                </a:solidFill>
              </a:rPr>
              <a:t>(1)</a:t>
            </a:r>
          </a:p>
        </p:txBody>
      </p:sp>
      <p:sp>
        <p:nvSpPr>
          <p:cNvPr id="82964" name="Text Box 20"/>
          <p:cNvSpPr txBox="1">
            <a:spLocks noChangeArrowheads="1"/>
          </p:cNvSpPr>
          <p:nvPr/>
        </p:nvSpPr>
        <p:spPr bwMode="auto">
          <a:xfrm rot="17366799">
            <a:off x="900950" y="4437875"/>
            <a:ext cx="450764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/>
              <a:t>…</a:t>
            </a:r>
          </a:p>
        </p:txBody>
      </p:sp>
      <p:sp>
        <p:nvSpPr>
          <p:cNvPr id="82966" name="Line 22"/>
          <p:cNvSpPr>
            <a:spLocks noChangeShapeType="1"/>
          </p:cNvSpPr>
          <p:nvPr/>
        </p:nvSpPr>
        <p:spPr bwMode="auto">
          <a:xfrm>
            <a:off x="5943600" y="3200400"/>
            <a:ext cx="16764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sp>
        <p:nvSpPr>
          <p:cNvPr id="82967" name="Line 23"/>
          <p:cNvSpPr>
            <a:spLocks noChangeShapeType="1"/>
          </p:cNvSpPr>
          <p:nvPr/>
        </p:nvSpPr>
        <p:spPr bwMode="auto">
          <a:xfrm>
            <a:off x="3810000" y="2438400"/>
            <a:ext cx="42672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IN" sz="3000"/>
          </a:p>
        </p:txBody>
      </p:sp>
      <p:graphicFrame>
        <p:nvGraphicFramePr>
          <p:cNvPr id="158720" name="Object 1024"/>
          <p:cNvGraphicFramePr>
            <a:graphicFrameLocks noChangeAspect="1"/>
          </p:cNvGraphicFramePr>
          <p:nvPr/>
        </p:nvGraphicFramePr>
        <p:xfrm>
          <a:off x="7772400" y="2781300"/>
          <a:ext cx="838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3" imgW="838080" imgH="799920" progId="Equation.3">
                  <p:embed/>
                </p:oleObj>
              </mc:Choice>
              <mc:Fallback>
                <p:oleObj name="Equation" r:id="rId3" imgW="838080" imgH="799920" progId="Equation.3">
                  <p:embed/>
                  <p:pic>
                    <p:nvPicPr>
                      <p:cNvPr id="15872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781300"/>
                        <a:ext cx="838200" cy="800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1" name="Object 1025"/>
          <p:cNvGraphicFramePr>
            <a:graphicFrameLocks noChangeAspect="1"/>
          </p:cNvGraphicFramePr>
          <p:nvPr/>
        </p:nvGraphicFramePr>
        <p:xfrm>
          <a:off x="8204200" y="2216150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5" imgW="406080" imgH="406080" progId="Equation.3">
                  <p:embed/>
                </p:oleObj>
              </mc:Choice>
              <mc:Fallback>
                <p:oleObj name="Equation" r:id="rId5" imgW="406080" imgH="406080" progId="Equation.3">
                  <p:embed/>
                  <p:pic>
                    <p:nvPicPr>
                      <p:cNvPr id="158721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4200" y="2216150"/>
                        <a:ext cx="406400" cy="40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2" name="Object 1026"/>
          <p:cNvGraphicFramePr>
            <a:graphicFrameLocks noChangeAspect="1"/>
          </p:cNvGraphicFramePr>
          <p:nvPr/>
        </p:nvGraphicFramePr>
        <p:xfrm>
          <a:off x="7518400" y="3619500"/>
          <a:ext cx="1092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7" imgW="1091880" imgH="799920" progId="Equation.3">
                  <p:embed/>
                </p:oleObj>
              </mc:Choice>
              <mc:Fallback>
                <p:oleObj name="Equation" r:id="rId7" imgW="1091880" imgH="799920" progId="Equation.3">
                  <p:embed/>
                  <p:pic>
                    <p:nvPicPr>
                      <p:cNvPr id="158722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3619500"/>
                        <a:ext cx="1092200" cy="800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71" name="Line 27"/>
          <p:cNvSpPr>
            <a:spLocks noChangeShapeType="1"/>
          </p:cNvSpPr>
          <p:nvPr/>
        </p:nvSpPr>
        <p:spPr bwMode="auto">
          <a:xfrm>
            <a:off x="4419600" y="5181600"/>
            <a:ext cx="4572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graphicFrame>
        <p:nvGraphicFramePr>
          <p:cNvPr id="158723" name="Object 1027"/>
          <p:cNvGraphicFramePr>
            <a:graphicFrameLocks noChangeAspect="1"/>
          </p:cNvGraphicFramePr>
          <p:nvPr/>
        </p:nvGraphicFramePr>
        <p:xfrm>
          <a:off x="4502150" y="5270500"/>
          <a:ext cx="44323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9" imgW="4431960" imgH="723600" progId="Equation.3">
                  <p:embed/>
                </p:oleObj>
              </mc:Choice>
              <mc:Fallback>
                <p:oleObj name="Equation" r:id="rId9" imgW="4431960" imgH="723600" progId="Equation.3">
                  <p:embed/>
                  <p:pic>
                    <p:nvPicPr>
                      <p:cNvPr id="158723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150" y="5270500"/>
                        <a:ext cx="4432300" cy="723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73" name="Text Box 29"/>
          <p:cNvSpPr txBox="1">
            <a:spLocks noChangeArrowheads="1"/>
          </p:cNvSpPr>
          <p:nvPr/>
        </p:nvSpPr>
        <p:spPr bwMode="auto">
          <a:xfrm rot="-5400000">
            <a:off x="7912937" y="4456926"/>
            <a:ext cx="45076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…</a:t>
            </a:r>
          </a:p>
        </p:txBody>
      </p:sp>
      <p:sp>
        <p:nvSpPr>
          <p:cNvPr id="82974" name="Text Box 30"/>
          <p:cNvSpPr txBox="1">
            <a:spLocks noChangeArrowheads="1"/>
          </p:cNvSpPr>
          <p:nvPr/>
        </p:nvSpPr>
        <p:spPr bwMode="auto">
          <a:xfrm>
            <a:off x="3218023" y="5364163"/>
            <a:ext cx="130317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3000"/>
              <a:t>Total  </a:t>
            </a:r>
            <a:r>
              <a:rPr lang="en-US" sz="3000">
                <a:solidFill>
                  <a:srgbClr val="009999"/>
                </a:solidFill>
              </a:rPr>
              <a:t>=</a:t>
            </a:r>
          </a:p>
        </p:txBody>
      </p:sp>
      <p:sp>
        <p:nvSpPr>
          <p:cNvPr id="82975" name="Text Box 31"/>
          <p:cNvSpPr txBox="1">
            <a:spLocks noChangeArrowheads="1"/>
          </p:cNvSpPr>
          <p:nvPr/>
        </p:nvSpPr>
        <p:spPr bwMode="auto">
          <a:xfrm>
            <a:off x="4098925" y="5897563"/>
            <a:ext cx="13099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000">
                <a:solidFill>
                  <a:srgbClr val="009999"/>
                </a:solidFill>
              </a:rPr>
              <a:t>= </a:t>
            </a:r>
            <a:r>
              <a:rPr lang="en-US" sz="3000">
                <a:solidFill>
                  <a:srgbClr val="009999"/>
                </a:solidFill>
                <a:latin typeface="Symbol" pitchFamily="18" charset="2"/>
              </a:rPr>
              <a:t>Q</a:t>
            </a:r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  <a:r>
              <a:rPr lang="en-US" sz="3000">
                <a:solidFill>
                  <a:srgbClr val="009999"/>
                </a:solidFill>
              </a:rPr>
              <a:t>)</a:t>
            </a:r>
          </a:p>
        </p:txBody>
      </p:sp>
      <p:sp>
        <p:nvSpPr>
          <p:cNvPr id="82965" name="Rectangle 21"/>
          <p:cNvSpPr>
            <a:spLocks noChangeArrowheads="1"/>
          </p:cNvSpPr>
          <p:nvPr/>
        </p:nvSpPr>
        <p:spPr bwMode="auto">
          <a:xfrm>
            <a:off x="3548063" y="2133600"/>
            <a:ext cx="511679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82962" name="Rectangle 18"/>
          <p:cNvSpPr>
            <a:spLocks noChangeArrowheads="1"/>
          </p:cNvSpPr>
          <p:nvPr/>
        </p:nvSpPr>
        <p:spPr bwMode="auto">
          <a:xfrm>
            <a:off x="4913313" y="2895600"/>
            <a:ext cx="1090363" cy="5539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rgbClr val="009999"/>
                </a:solidFill>
              </a:rPr>
              <a:t>(</a:t>
            </a:r>
            <a:r>
              <a:rPr lang="en-US" sz="3000" i="1">
                <a:solidFill>
                  <a:srgbClr val="009999"/>
                </a:solidFill>
              </a:rPr>
              <a:t>n</a:t>
            </a:r>
            <a:r>
              <a:rPr lang="en-US" sz="3000">
                <a:solidFill>
                  <a:srgbClr val="009999"/>
                </a:solidFill>
              </a:rPr>
              <a:t>/2)</a:t>
            </a:r>
            <a:r>
              <a:rPr lang="en-US" sz="3000" baseline="30000">
                <a:solidFill>
                  <a:srgbClr val="009999"/>
                </a:solidFill>
              </a:rPr>
              <a:t>2</a:t>
            </a:r>
          </a:p>
        </p:txBody>
      </p:sp>
      <p:sp>
        <p:nvSpPr>
          <p:cNvPr id="82976" name="Text Box 32"/>
          <p:cNvSpPr txBox="1">
            <a:spLocks noChangeArrowheads="1"/>
          </p:cNvSpPr>
          <p:nvPr/>
        </p:nvSpPr>
        <p:spPr bwMode="auto">
          <a:xfrm>
            <a:off x="5851525" y="5897563"/>
            <a:ext cx="273138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000" i="1">
                <a:solidFill>
                  <a:schemeClr val="accent2"/>
                </a:solidFill>
              </a:rPr>
              <a:t>geometric series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4)Another Example of Master’s Theorem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(1)T(n) = 3T(n/2) + n</a:t>
            </a:r>
            <a:r>
              <a:rPr lang="en-IN" baseline="30000" dirty="0"/>
              <a:t>2</a:t>
            </a:r>
          </a:p>
          <a:p>
            <a:r>
              <a:rPr lang="en-US" dirty="0"/>
              <a:t>(2)</a:t>
            </a:r>
            <a:r>
              <a:rPr lang="en-IN" dirty="0"/>
              <a:t> T(n)=4T (n/2) + 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8670"/>
          </a:xfrm>
        </p:spPr>
        <p:txBody>
          <a:bodyPr>
            <a:normAutofit fontScale="90000"/>
          </a:bodyPr>
          <a:lstStyle/>
          <a:p>
            <a:r>
              <a:rPr lang="en-US" dirty="0"/>
              <a:t>4)Another Example of Master’s Theorem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6143644"/>
          </a:xfrm>
        </p:spPr>
        <p:txBody>
          <a:bodyPr/>
          <a:lstStyle/>
          <a:p>
            <a:pPr>
              <a:buNone/>
            </a:pPr>
            <a:r>
              <a:rPr lang="en-IN" dirty="0"/>
              <a:t>1)T(n) = 3T(n/2) + n2</a:t>
            </a:r>
            <a:endParaRPr lang="en-US" dirty="0"/>
          </a:p>
          <a:p>
            <a:r>
              <a:rPr lang="en-US" dirty="0"/>
              <a:t>Solution:  a=3, b=2, d=2</a:t>
            </a:r>
          </a:p>
          <a:p>
            <a:pPr>
              <a:buNone/>
            </a:pPr>
            <a:r>
              <a:rPr lang="en-US" dirty="0"/>
              <a:t>			 3&lt;2</a:t>
            </a:r>
            <a:r>
              <a:rPr lang="en-US" baseline="30000" dirty="0"/>
              <a:t>2       </a:t>
            </a:r>
            <a:r>
              <a:rPr lang="en-US" dirty="0"/>
              <a:t>=&gt;</a:t>
            </a:r>
            <a:r>
              <a:rPr lang="en-US" baseline="30000" dirty="0"/>
              <a:t>      </a:t>
            </a:r>
            <a:r>
              <a:rPr lang="en-US" dirty="0"/>
              <a:t>a&lt;</a:t>
            </a:r>
            <a:r>
              <a:rPr lang="en-US" dirty="0" err="1"/>
              <a:t>b</a:t>
            </a:r>
            <a:r>
              <a:rPr lang="en-US" baseline="30000" dirty="0" err="1"/>
              <a:t>d</a:t>
            </a:r>
            <a:endParaRPr lang="en-IN" baseline="30000" dirty="0"/>
          </a:p>
          <a:p>
            <a:pPr>
              <a:buNone/>
            </a:pPr>
            <a:r>
              <a:rPr lang="en-US" dirty="0"/>
              <a:t>       Therefore  T(n)=O(</a:t>
            </a:r>
            <a:r>
              <a:rPr lang="en-US" dirty="0" err="1"/>
              <a:t>n</a:t>
            </a:r>
            <a:r>
              <a:rPr lang="en-US" baseline="30000" dirty="0" err="1"/>
              <a:t>d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                              =O(n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2)</a:t>
            </a:r>
            <a:r>
              <a:rPr lang="en-IN" dirty="0"/>
              <a:t> T(n)=4T (n/2) + n</a:t>
            </a:r>
          </a:p>
          <a:p>
            <a:r>
              <a:rPr lang="en-US" dirty="0" err="1"/>
              <a:t>Solution:a</a:t>
            </a:r>
            <a:r>
              <a:rPr lang="en-US" dirty="0"/>
              <a:t>=4, b=2, d=1</a:t>
            </a:r>
          </a:p>
          <a:p>
            <a:pPr>
              <a:buNone/>
            </a:pPr>
            <a:r>
              <a:rPr lang="en-US" dirty="0"/>
              <a:t>			 4&gt;2</a:t>
            </a:r>
            <a:r>
              <a:rPr lang="en-US" baseline="30000" dirty="0"/>
              <a:t>1       </a:t>
            </a:r>
            <a:r>
              <a:rPr lang="en-US" dirty="0"/>
              <a:t>=&gt;</a:t>
            </a:r>
            <a:r>
              <a:rPr lang="en-US" baseline="30000" dirty="0"/>
              <a:t>      </a:t>
            </a:r>
            <a:r>
              <a:rPr lang="en-US" dirty="0"/>
              <a:t>a&gt;</a:t>
            </a:r>
            <a:r>
              <a:rPr lang="en-US" dirty="0" err="1"/>
              <a:t>b</a:t>
            </a:r>
            <a:r>
              <a:rPr lang="en-US" baseline="30000" dirty="0" err="1"/>
              <a:t>d</a:t>
            </a:r>
            <a:endParaRPr lang="en-IN" baseline="30000" dirty="0"/>
          </a:p>
          <a:p>
            <a:pPr>
              <a:buNone/>
            </a:pPr>
            <a:r>
              <a:rPr lang="en-US" dirty="0"/>
              <a:t>       Therefore  T(n)=O(n</a:t>
            </a:r>
            <a:r>
              <a:rPr lang="en-US" baseline="30000" dirty="0"/>
              <a:t>(log b a)</a:t>
            </a:r>
            <a:r>
              <a:rPr lang="en-US" dirty="0"/>
              <a:t>)</a:t>
            </a:r>
            <a:endParaRPr lang="en-US" baseline="30000" dirty="0"/>
          </a:p>
          <a:p>
            <a:pPr>
              <a:buNone/>
            </a:pPr>
            <a:r>
              <a:rPr lang="en-US" dirty="0"/>
              <a:t>                                  =O(n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>
              <a:buNone/>
            </a:pPr>
            <a:endParaRPr lang="en-IN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Complexity(S(P))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space needed by each algorithm is sum of:</a:t>
            </a:r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)Fixed part: Space for code, fixed variable and constants - C</a:t>
            </a:r>
          </a:p>
          <a:p>
            <a:r>
              <a:rPr lang="en-US" dirty="0"/>
              <a:t>(II)Variable part: Space needed by reference variable ,recursion stack - Sp</a:t>
            </a:r>
          </a:p>
          <a:p>
            <a:r>
              <a:rPr lang="en-US" dirty="0"/>
              <a:t>S(P)= C+Sp</a:t>
            </a:r>
            <a:endParaRPr lang="en-IN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-285776"/>
            <a:ext cx="8229600" cy="857256"/>
          </a:xfrm>
        </p:spPr>
        <p:txBody>
          <a:bodyPr>
            <a:normAutofit/>
          </a:bodyPr>
          <a:lstStyle/>
          <a:p>
            <a:r>
              <a:rPr lang="en-US" dirty="0"/>
              <a:t>Min -Max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500034" y="357166"/>
            <a:ext cx="4214842" cy="6500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Algorithm </a:t>
            </a:r>
            <a:r>
              <a:rPr lang="en-US" sz="2400" b="1" dirty="0" err="1"/>
              <a:t>MinMax</a:t>
            </a:r>
            <a:r>
              <a:rPr lang="en-US" sz="2400" b="1" dirty="0"/>
              <a:t>(</a:t>
            </a:r>
            <a:r>
              <a:rPr lang="en-US" sz="2400" b="1" dirty="0" err="1"/>
              <a:t>i,j,max,min</a:t>
            </a:r>
            <a:r>
              <a:rPr lang="en-US" sz="2400" b="1" dirty="0"/>
              <a:t>)</a:t>
            </a:r>
          </a:p>
          <a:p>
            <a:r>
              <a:rPr lang="en-US" sz="2400" b="1" dirty="0"/>
              <a:t>{</a:t>
            </a:r>
          </a:p>
          <a:p>
            <a:r>
              <a:rPr lang="en-US" sz="2400" b="1" dirty="0"/>
              <a:t>If(</a:t>
            </a:r>
            <a:r>
              <a:rPr lang="en-US" sz="2400" b="1" dirty="0" err="1"/>
              <a:t>i</a:t>
            </a:r>
            <a:r>
              <a:rPr lang="en-US" sz="2400" b="1" dirty="0"/>
              <a:t>=j)</a:t>
            </a:r>
          </a:p>
          <a:p>
            <a:r>
              <a:rPr lang="en-US" sz="2400" b="1" dirty="0"/>
              <a:t>return max=min=a[</a:t>
            </a:r>
            <a:r>
              <a:rPr lang="en-US" sz="2400" b="1" dirty="0" err="1"/>
              <a:t>i</a:t>
            </a:r>
            <a:r>
              <a:rPr lang="en-US" sz="2400" b="1" dirty="0"/>
              <a:t>]</a:t>
            </a:r>
          </a:p>
          <a:p>
            <a:r>
              <a:rPr lang="en-US" sz="2400" b="1" dirty="0"/>
              <a:t>else if(</a:t>
            </a:r>
            <a:r>
              <a:rPr lang="en-US" sz="2400" b="1" dirty="0" err="1"/>
              <a:t>i</a:t>
            </a:r>
            <a:r>
              <a:rPr lang="en-US" sz="2400" b="1" dirty="0"/>
              <a:t>=j-1)</a:t>
            </a:r>
          </a:p>
          <a:p>
            <a:r>
              <a:rPr lang="en-US" sz="2400" b="1" dirty="0"/>
              <a:t>{</a:t>
            </a:r>
          </a:p>
          <a:p>
            <a:pPr lvl="1"/>
            <a:r>
              <a:rPr lang="en-US" sz="2400" b="1" dirty="0"/>
              <a:t>If(a[</a:t>
            </a:r>
            <a:r>
              <a:rPr lang="en-US" sz="2400" b="1" dirty="0" err="1"/>
              <a:t>i</a:t>
            </a:r>
            <a:r>
              <a:rPr lang="en-US" sz="2400" b="1" dirty="0"/>
              <a:t>]&lt;a[j])</a:t>
            </a:r>
          </a:p>
          <a:p>
            <a:pPr lvl="1"/>
            <a:r>
              <a:rPr lang="en-US" sz="2400" b="1" dirty="0"/>
              <a:t>{</a:t>
            </a:r>
          </a:p>
          <a:p>
            <a:pPr lvl="2"/>
            <a:r>
              <a:rPr lang="en-US" sz="2400" b="1" dirty="0"/>
              <a:t>max=a[j]</a:t>
            </a:r>
          </a:p>
          <a:p>
            <a:pPr lvl="2"/>
            <a:r>
              <a:rPr lang="en-US" sz="2400" b="1" dirty="0"/>
              <a:t>min=a[</a:t>
            </a:r>
            <a:r>
              <a:rPr lang="en-US" sz="2400" b="1" dirty="0" err="1"/>
              <a:t>i</a:t>
            </a:r>
            <a:r>
              <a:rPr lang="en-US" sz="2400" b="1" dirty="0"/>
              <a:t>]</a:t>
            </a:r>
          </a:p>
          <a:p>
            <a:pPr lvl="1"/>
            <a:r>
              <a:rPr lang="en-US" sz="2400" b="1" dirty="0"/>
              <a:t>}</a:t>
            </a:r>
          </a:p>
          <a:p>
            <a:pPr lvl="1"/>
            <a:r>
              <a:rPr lang="en-US" sz="2400" b="1" dirty="0"/>
              <a:t>else</a:t>
            </a:r>
          </a:p>
          <a:p>
            <a:pPr lvl="1"/>
            <a:r>
              <a:rPr lang="en-US" sz="2400" b="1" dirty="0"/>
              <a:t>{</a:t>
            </a:r>
          </a:p>
          <a:p>
            <a:pPr lvl="2"/>
            <a:r>
              <a:rPr lang="en-US" sz="2400" b="1" dirty="0"/>
              <a:t>max=a[</a:t>
            </a:r>
            <a:r>
              <a:rPr lang="en-US" sz="2400" b="1" dirty="0" err="1"/>
              <a:t>i</a:t>
            </a:r>
            <a:r>
              <a:rPr lang="en-US" sz="2400" b="1" dirty="0"/>
              <a:t>]</a:t>
            </a:r>
          </a:p>
          <a:p>
            <a:pPr lvl="2"/>
            <a:r>
              <a:rPr lang="en-US" sz="2400" b="1" dirty="0"/>
              <a:t>min=a[j]</a:t>
            </a:r>
          </a:p>
          <a:p>
            <a:pPr lvl="1"/>
            <a:r>
              <a:rPr lang="en-US" sz="2400" b="1" dirty="0"/>
              <a:t>}</a:t>
            </a:r>
          </a:p>
          <a:p>
            <a:r>
              <a:rPr lang="en-US" sz="2400" b="1" dirty="0"/>
              <a:t>}</a:t>
            </a:r>
            <a:endParaRPr lang="en-IN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4929190" y="357166"/>
            <a:ext cx="3786214" cy="6500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800" b="1" dirty="0"/>
              <a:t>Else</a:t>
            </a:r>
          </a:p>
          <a:p>
            <a:pPr lvl="1"/>
            <a:r>
              <a:rPr lang="en-US" sz="2800" b="1" dirty="0"/>
              <a:t>{</a:t>
            </a:r>
          </a:p>
          <a:p>
            <a:pPr lvl="1"/>
            <a:r>
              <a:rPr lang="en-US" sz="2800" b="1" dirty="0"/>
              <a:t>mid=L(</a:t>
            </a:r>
            <a:r>
              <a:rPr lang="en-US" sz="2800" b="1" dirty="0" err="1"/>
              <a:t>i+j</a:t>
            </a:r>
            <a:r>
              <a:rPr lang="en-US" sz="2800" b="1" dirty="0"/>
              <a:t>)/2 ˩</a:t>
            </a:r>
          </a:p>
          <a:p>
            <a:pPr lvl="1"/>
            <a:r>
              <a:rPr lang="en-US" sz="2800" b="1" dirty="0" err="1"/>
              <a:t>MinMax</a:t>
            </a:r>
            <a:r>
              <a:rPr lang="en-US" sz="2800" b="1" dirty="0"/>
              <a:t>(</a:t>
            </a:r>
            <a:r>
              <a:rPr lang="en-US" sz="2800" b="1" dirty="0" err="1"/>
              <a:t>i,mid,max,min</a:t>
            </a:r>
            <a:r>
              <a:rPr lang="en-US" sz="2800" b="1" dirty="0"/>
              <a:t>)</a:t>
            </a:r>
          </a:p>
          <a:p>
            <a:pPr lvl="1"/>
            <a:r>
              <a:rPr lang="en-US" sz="2800" b="1" dirty="0" err="1"/>
              <a:t>MinMax</a:t>
            </a:r>
            <a:r>
              <a:rPr lang="en-US" sz="2800" b="1" dirty="0"/>
              <a:t>(mid+1,j,max1,min1)</a:t>
            </a:r>
          </a:p>
          <a:p>
            <a:pPr lvl="1"/>
            <a:r>
              <a:rPr lang="en-US" sz="2800" b="1" dirty="0"/>
              <a:t>If(max&lt;max1)</a:t>
            </a:r>
          </a:p>
          <a:p>
            <a:pPr lvl="2"/>
            <a:r>
              <a:rPr lang="en-US" sz="2800" b="1" dirty="0"/>
              <a:t>max=max1</a:t>
            </a:r>
          </a:p>
          <a:p>
            <a:pPr lvl="1"/>
            <a:r>
              <a:rPr lang="en-US" sz="2800" b="1" dirty="0"/>
              <a:t>If(min&gt;min1)</a:t>
            </a:r>
          </a:p>
          <a:p>
            <a:pPr lvl="1"/>
            <a:r>
              <a:rPr lang="en-US" sz="2800" b="1" dirty="0"/>
              <a:t>       min=min1</a:t>
            </a:r>
          </a:p>
          <a:p>
            <a:pPr lvl="1"/>
            <a:r>
              <a:rPr lang="en-US" sz="2800" b="1" dirty="0"/>
              <a:t>}</a:t>
            </a:r>
          </a:p>
          <a:p>
            <a:r>
              <a:rPr lang="en-US" sz="2800" b="1" dirty="0"/>
              <a:t>}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Ex:{21,6,35,42,-3,18,48,16,7,10,28,100,41}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928926" y="1714488"/>
            <a:ext cx="3143272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/>
              <a:t>1,13,100,-3</a:t>
            </a:r>
            <a:endParaRPr lang="en-IN" sz="2300" b="1" dirty="0"/>
          </a:p>
        </p:txBody>
      </p:sp>
      <p:sp>
        <p:nvSpPr>
          <p:cNvPr id="5" name="Rectangle 4"/>
          <p:cNvSpPr/>
          <p:nvPr/>
        </p:nvSpPr>
        <p:spPr>
          <a:xfrm>
            <a:off x="928662" y="2928934"/>
            <a:ext cx="2071702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/>
              <a:t>1,7,48,-3</a:t>
            </a:r>
            <a:endParaRPr lang="en-IN" sz="2300" b="1" dirty="0"/>
          </a:p>
        </p:txBody>
      </p:sp>
      <p:sp>
        <p:nvSpPr>
          <p:cNvPr id="6" name="Rectangle 5"/>
          <p:cNvSpPr/>
          <p:nvPr/>
        </p:nvSpPr>
        <p:spPr>
          <a:xfrm>
            <a:off x="6143636" y="2928934"/>
            <a:ext cx="2357454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/>
              <a:t>8,13,100,7</a:t>
            </a:r>
            <a:endParaRPr lang="en-IN" sz="2300" b="1" dirty="0"/>
          </a:p>
        </p:txBody>
      </p:sp>
      <p:sp>
        <p:nvSpPr>
          <p:cNvPr id="7" name="Rectangle 6"/>
          <p:cNvSpPr/>
          <p:nvPr/>
        </p:nvSpPr>
        <p:spPr>
          <a:xfrm>
            <a:off x="0" y="4214818"/>
            <a:ext cx="2071670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/>
              <a:t>1,4,42,6</a:t>
            </a:r>
            <a:endParaRPr lang="en-IN" sz="2300" b="1" dirty="0"/>
          </a:p>
        </p:txBody>
      </p:sp>
      <p:sp>
        <p:nvSpPr>
          <p:cNvPr id="8" name="Rectangle 7"/>
          <p:cNvSpPr/>
          <p:nvPr/>
        </p:nvSpPr>
        <p:spPr>
          <a:xfrm>
            <a:off x="2214546" y="4214818"/>
            <a:ext cx="2071702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/>
              <a:t>5,7,48,-3</a:t>
            </a:r>
            <a:endParaRPr lang="en-IN" sz="2300" b="1" dirty="0"/>
          </a:p>
        </p:txBody>
      </p:sp>
      <p:sp>
        <p:nvSpPr>
          <p:cNvPr id="9" name="Rectangle 8"/>
          <p:cNvSpPr/>
          <p:nvPr/>
        </p:nvSpPr>
        <p:spPr>
          <a:xfrm>
            <a:off x="4429124" y="4214818"/>
            <a:ext cx="2071702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/>
              <a:t>8,10,16,7</a:t>
            </a:r>
            <a:endParaRPr lang="en-IN" sz="2300" b="1" dirty="0"/>
          </a:p>
        </p:txBody>
      </p:sp>
      <p:sp>
        <p:nvSpPr>
          <p:cNvPr id="10" name="Rectangle 9"/>
          <p:cNvSpPr/>
          <p:nvPr/>
        </p:nvSpPr>
        <p:spPr>
          <a:xfrm>
            <a:off x="6786578" y="4214818"/>
            <a:ext cx="2071702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/>
              <a:t>11,13,100,28</a:t>
            </a:r>
            <a:endParaRPr lang="en-IN" sz="230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5929330"/>
            <a:ext cx="928662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1,2,21,6</a:t>
            </a:r>
            <a:endParaRPr lang="en-IN" sz="2200" b="1" dirty="0"/>
          </a:p>
        </p:txBody>
      </p:sp>
      <p:sp>
        <p:nvSpPr>
          <p:cNvPr id="20" name="Rectangle 19"/>
          <p:cNvSpPr/>
          <p:nvPr/>
        </p:nvSpPr>
        <p:spPr>
          <a:xfrm>
            <a:off x="1000100" y="5929330"/>
            <a:ext cx="928662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3,4,42,35</a:t>
            </a:r>
            <a:endParaRPr lang="en-IN" sz="2200" b="1" dirty="0"/>
          </a:p>
        </p:txBody>
      </p:sp>
      <p:sp>
        <p:nvSpPr>
          <p:cNvPr id="21" name="Rectangle 20"/>
          <p:cNvSpPr/>
          <p:nvPr/>
        </p:nvSpPr>
        <p:spPr>
          <a:xfrm>
            <a:off x="2000232" y="5929330"/>
            <a:ext cx="928662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5,6,18,-3</a:t>
            </a:r>
            <a:endParaRPr lang="en-IN" sz="2200" b="1" dirty="0"/>
          </a:p>
        </p:txBody>
      </p:sp>
      <p:sp>
        <p:nvSpPr>
          <p:cNvPr id="22" name="Rectangle 21"/>
          <p:cNvSpPr/>
          <p:nvPr/>
        </p:nvSpPr>
        <p:spPr>
          <a:xfrm>
            <a:off x="3000364" y="5929330"/>
            <a:ext cx="928662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7,7,48,48</a:t>
            </a:r>
            <a:endParaRPr lang="en-IN" sz="2200" b="1" dirty="0"/>
          </a:p>
        </p:txBody>
      </p:sp>
      <p:sp>
        <p:nvSpPr>
          <p:cNvPr id="23" name="Rectangle 22"/>
          <p:cNvSpPr/>
          <p:nvPr/>
        </p:nvSpPr>
        <p:spPr>
          <a:xfrm>
            <a:off x="4572064" y="5929330"/>
            <a:ext cx="928662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8,9,16,7</a:t>
            </a:r>
            <a:endParaRPr lang="en-IN" sz="2200" b="1" dirty="0"/>
          </a:p>
        </p:txBody>
      </p:sp>
      <p:sp>
        <p:nvSpPr>
          <p:cNvPr id="24" name="Rectangle 23"/>
          <p:cNvSpPr/>
          <p:nvPr/>
        </p:nvSpPr>
        <p:spPr>
          <a:xfrm>
            <a:off x="5572164" y="5929330"/>
            <a:ext cx="928662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10,10,10,10</a:t>
            </a:r>
            <a:endParaRPr lang="en-IN" sz="2200" b="1" dirty="0"/>
          </a:p>
        </p:txBody>
      </p:sp>
      <p:sp>
        <p:nvSpPr>
          <p:cNvPr id="25" name="Rectangle 24"/>
          <p:cNvSpPr/>
          <p:nvPr/>
        </p:nvSpPr>
        <p:spPr>
          <a:xfrm>
            <a:off x="6572296" y="5929330"/>
            <a:ext cx="1000100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11,12,100,28</a:t>
            </a:r>
            <a:endParaRPr lang="en-IN" sz="2200" b="1" dirty="0"/>
          </a:p>
        </p:txBody>
      </p:sp>
      <p:sp>
        <p:nvSpPr>
          <p:cNvPr id="26" name="Rectangle 25"/>
          <p:cNvSpPr/>
          <p:nvPr/>
        </p:nvSpPr>
        <p:spPr>
          <a:xfrm>
            <a:off x="7715272" y="5929330"/>
            <a:ext cx="928662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13,13,41,41</a:t>
            </a:r>
            <a:endParaRPr lang="en-IN" sz="2200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643438" y="2285992"/>
            <a:ext cx="2857520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5" idx="0"/>
          </p:cNvCxnSpPr>
          <p:nvPr/>
        </p:nvCxnSpPr>
        <p:spPr>
          <a:xfrm rot="10800000" flipV="1">
            <a:off x="1964514" y="2285992"/>
            <a:ext cx="2678925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 flipV="1">
            <a:off x="1071538" y="3571876"/>
            <a:ext cx="928694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8" idx="0"/>
          </p:cNvCxnSpPr>
          <p:nvPr/>
        </p:nvCxnSpPr>
        <p:spPr>
          <a:xfrm>
            <a:off x="2071670" y="3571876"/>
            <a:ext cx="1178727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2"/>
            <a:endCxn id="9" idx="0"/>
          </p:cNvCxnSpPr>
          <p:nvPr/>
        </p:nvCxnSpPr>
        <p:spPr>
          <a:xfrm rot="5400000">
            <a:off x="6036479" y="2928934"/>
            <a:ext cx="714380" cy="1857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" idx="2"/>
            <a:endCxn id="10" idx="0"/>
          </p:cNvCxnSpPr>
          <p:nvPr/>
        </p:nvCxnSpPr>
        <p:spPr>
          <a:xfrm rot="16200000" flipH="1">
            <a:off x="7215206" y="3607595"/>
            <a:ext cx="714380" cy="50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7" idx="2"/>
            <a:endCxn id="11" idx="0"/>
          </p:cNvCxnSpPr>
          <p:nvPr/>
        </p:nvCxnSpPr>
        <p:spPr>
          <a:xfrm rot="5400000">
            <a:off x="178579" y="5072074"/>
            <a:ext cx="1143008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0" idx="0"/>
          </p:cNvCxnSpPr>
          <p:nvPr/>
        </p:nvCxnSpPr>
        <p:spPr>
          <a:xfrm rot="16200000" flipH="1">
            <a:off x="732199" y="5197098"/>
            <a:ext cx="1071570" cy="392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21" idx="0"/>
          </p:cNvCxnSpPr>
          <p:nvPr/>
        </p:nvCxnSpPr>
        <p:spPr>
          <a:xfrm rot="5400000">
            <a:off x="2285976" y="4964909"/>
            <a:ext cx="1143008" cy="785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2" idx="0"/>
          </p:cNvCxnSpPr>
          <p:nvPr/>
        </p:nvCxnSpPr>
        <p:spPr>
          <a:xfrm rot="16200000" flipH="1">
            <a:off x="2839620" y="5304255"/>
            <a:ext cx="1071570" cy="178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9" idx="2"/>
            <a:endCxn id="23" idx="0"/>
          </p:cNvCxnSpPr>
          <p:nvPr/>
        </p:nvCxnSpPr>
        <p:spPr>
          <a:xfrm rot="5400000">
            <a:off x="4679181" y="5143536"/>
            <a:ext cx="1143008" cy="4285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4" idx="0"/>
          </p:cNvCxnSpPr>
          <p:nvPr/>
        </p:nvCxnSpPr>
        <p:spPr>
          <a:xfrm rot="16200000" flipH="1">
            <a:off x="5232809" y="5125644"/>
            <a:ext cx="1071570" cy="535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25" idx="0"/>
          </p:cNvCxnSpPr>
          <p:nvPr/>
        </p:nvCxnSpPr>
        <p:spPr>
          <a:xfrm rot="5400000">
            <a:off x="6929465" y="5000643"/>
            <a:ext cx="1071569" cy="785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2"/>
            <a:endCxn id="26" idx="0"/>
          </p:cNvCxnSpPr>
          <p:nvPr/>
        </p:nvCxnSpPr>
        <p:spPr>
          <a:xfrm rot="16200000" flipH="1">
            <a:off x="7429512" y="5179239"/>
            <a:ext cx="1143008" cy="3571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Max Time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5721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T(n)=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T(n)=2T(n/2)+2</a:t>
            </a:r>
          </a:p>
          <a:p>
            <a:r>
              <a:rPr lang="en-US" dirty="0"/>
              <a:t>        =2(2T(n/4)+2)+2</a:t>
            </a:r>
          </a:p>
          <a:p>
            <a:r>
              <a:rPr lang="en-US" dirty="0"/>
              <a:t>        =4T(n/4)+4+2</a:t>
            </a:r>
          </a:p>
          <a:p>
            <a:r>
              <a:rPr lang="en-US" dirty="0"/>
              <a:t>        =2</a:t>
            </a:r>
            <a:r>
              <a:rPr lang="en-US" baseline="30000" dirty="0"/>
              <a:t>k-1</a:t>
            </a:r>
            <a:r>
              <a:rPr lang="en-US" dirty="0"/>
              <a:t>T(2)+2</a:t>
            </a:r>
            <a:r>
              <a:rPr lang="en-US" baseline="30000" dirty="0"/>
              <a:t>k</a:t>
            </a:r>
            <a:r>
              <a:rPr lang="en-US" dirty="0"/>
              <a:t>-2</a:t>
            </a:r>
          </a:p>
          <a:p>
            <a:r>
              <a:rPr lang="en-US" dirty="0"/>
              <a:t>        =(2</a:t>
            </a:r>
            <a:r>
              <a:rPr lang="en-US" baseline="30000" dirty="0"/>
              <a:t>k </a:t>
            </a:r>
            <a:r>
              <a:rPr lang="en-US" dirty="0"/>
              <a:t>/2)+2</a:t>
            </a:r>
            <a:r>
              <a:rPr lang="en-US" baseline="30000" dirty="0"/>
              <a:t>k</a:t>
            </a:r>
            <a:r>
              <a:rPr lang="en-US" dirty="0"/>
              <a:t>-2      [n=2</a:t>
            </a:r>
            <a:r>
              <a:rPr lang="en-US" baseline="30000" dirty="0"/>
              <a:t>k</a:t>
            </a:r>
            <a:r>
              <a:rPr lang="en-US" dirty="0"/>
              <a:t>]</a:t>
            </a:r>
          </a:p>
          <a:p>
            <a:r>
              <a:rPr lang="en-US" dirty="0"/>
              <a:t>        =n/2+n-2</a:t>
            </a:r>
          </a:p>
          <a:p>
            <a:r>
              <a:rPr lang="en-US" dirty="0"/>
              <a:t>        =3n/2 -2=O(n)</a:t>
            </a:r>
          </a:p>
          <a:p>
            <a:endParaRPr lang="en-IN" dirty="0"/>
          </a:p>
        </p:txBody>
      </p:sp>
      <p:sp>
        <p:nvSpPr>
          <p:cNvPr id="4" name="Left Brace 3"/>
          <p:cNvSpPr/>
          <p:nvPr/>
        </p:nvSpPr>
        <p:spPr>
          <a:xfrm>
            <a:off x="2000232" y="1285860"/>
            <a:ext cx="428628" cy="15001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714612" y="1216398"/>
            <a:ext cx="4000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T(n/2)+T(n/2)+2  n&gt;2</a:t>
            </a:r>
          </a:p>
          <a:p>
            <a:pPr marL="514350" indent="-514350">
              <a:buAutoNum type="arabicPlain"/>
            </a:pPr>
            <a:r>
              <a:rPr lang="en-US" sz="3200" dirty="0"/>
              <a:t>                          n=2</a:t>
            </a:r>
          </a:p>
          <a:p>
            <a:pPr marL="514350" indent="-514350"/>
            <a:r>
              <a:rPr lang="en-US" sz="3200" dirty="0"/>
              <a:t>0                             n=1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14356"/>
          </a:xfrm>
        </p:spPr>
        <p:txBody>
          <a:bodyPr>
            <a:normAutofit fontScale="90000"/>
          </a:bodyPr>
          <a:lstStyle/>
          <a:p>
            <a:r>
              <a:rPr lang="en-US" dirty="0"/>
              <a:t>Merge Sort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3275"/>
            <a:ext cx="8229600" cy="5483245"/>
          </a:xfrm>
        </p:spPr>
        <p:txBody>
          <a:bodyPr/>
          <a:lstStyle/>
          <a:p>
            <a:r>
              <a:rPr lang="en-US" dirty="0"/>
              <a:t>Uses Divide and Conquer strategy</a:t>
            </a:r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736"/>
            <a:ext cx="858726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4422"/>
          </a:xfrm>
        </p:spPr>
        <p:txBody>
          <a:bodyPr/>
          <a:lstStyle/>
          <a:p>
            <a:r>
              <a:rPr lang="en-US" dirty="0"/>
              <a:t>Merge Sort</a:t>
            </a:r>
            <a:endParaRPr lang="en-IN" dirty="0"/>
          </a:p>
        </p:txBody>
      </p:sp>
      <p:pic>
        <p:nvPicPr>
          <p:cNvPr id="131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28000" contrast="26000"/>
          </a:blip>
          <a:srcRect/>
          <a:stretch>
            <a:fillRect/>
          </a:stretch>
        </p:blipFill>
        <p:spPr bwMode="auto">
          <a:xfrm>
            <a:off x="675468" y="1071562"/>
            <a:ext cx="7793064" cy="528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0"/>
            <a:ext cx="8643998" cy="642918"/>
          </a:xfrm>
        </p:spPr>
        <p:txBody>
          <a:bodyPr>
            <a:normAutofit fontScale="90000"/>
          </a:bodyPr>
          <a:lstStyle/>
          <a:p>
            <a:r>
              <a:rPr lang="en-US" dirty="0"/>
              <a:t>Merge Sort</a:t>
            </a:r>
            <a:endParaRPr lang="en-IN" dirty="0"/>
          </a:p>
        </p:txBody>
      </p:sp>
      <p:pic>
        <p:nvPicPr>
          <p:cNvPr id="130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1000" contrast="44000"/>
          </a:blip>
          <a:srcRect/>
          <a:stretch>
            <a:fillRect/>
          </a:stretch>
        </p:blipFill>
        <p:spPr bwMode="auto">
          <a:xfrm>
            <a:off x="214282" y="659212"/>
            <a:ext cx="5357850" cy="619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357684" y="2500306"/>
          <a:ext cx="40719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57686" y="335756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A[low]                   A[mid]                  A[high]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86248" y="2857496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1               2                3             4              5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 rot="16200000" flipV="1">
            <a:off x="4286248" y="3286124"/>
            <a:ext cx="357190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V="1">
            <a:off x="6143636" y="3286124"/>
            <a:ext cx="357190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V="1">
            <a:off x="7786710" y="3214687"/>
            <a:ext cx="357190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86578" y="2214554"/>
            <a:ext cx="1714512" cy="10001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4357686" y="2295516"/>
            <a:ext cx="2428892" cy="10001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357686" y="4357694"/>
          <a:ext cx="40719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429124" y="4786322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B[</a:t>
            </a:r>
            <a:r>
              <a:rPr lang="en-US" dirty="0" err="1"/>
              <a:t>i</a:t>
            </a:r>
            <a:r>
              <a:rPr lang="en-US" dirty="0"/>
              <a:t>]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429124" y="1714488"/>
            <a:ext cx="400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h-&gt;                                      j-&gt;  </a:t>
            </a:r>
            <a:endParaRPr lang="en-IN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Merge sort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Ex:{310,285,179,652,351,423,861,254,450,520}</a:t>
            </a:r>
            <a:endParaRPr lang="en-IN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Example</a:t>
            </a:r>
            <a:endParaRPr lang="en-IN" dirty="0"/>
          </a:p>
        </p:txBody>
      </p:sp>
      <p:pic>
        <p:nvPicPr>
          <p:cNvPr id="132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25000" contrast="43000"/>
          </a:blip>
          <a:srcRect/>
          <a:stretch>
            <a:fillRect/>
          </a:stretch>
        </p:blipFill>
        <p:spPr bwMode="auto">
          <a:xfrm>
            <a:off x="457200" y="1500174"/>
            <a:ext cx="822960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Example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 cstate="print">
            <a:lum bright="23000" contrast="36000"/>
          </a:blip>
          <a:srcRect/>
          <a:stretch>
            <a:fillRect/>
          </a:stretch>
        </p:blipFill>
        <p:spPr bwMode="auto">
          <a:xfrm>
            <a:off x="428596" y="1571612"/>
            <a:ext cx="8185573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63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310,285,179,652,351,423,861,254,450,520</a:t>
            </a:r>
          </a:p>
          <a:p>
            <a:r>
              <a:rPr lang="en-US" u="sng" dirty="0"/>
              <a:t>285,310,</a:t>
            </a:r>
            <a:r>
              <a:rPr lang="en-US" dirty="0"/>
              <a:t>179,652,351,423,861,254,450,520</a:t>
            </a:r>
          </a:p>
          <a:p>
            <a:r>
              <a:rPr lang="en-US" u="sng" dirty="0"/>
              <a:t>179,285,310</a:t>
            </a:r>
            <a:r>
              <a:rPr lang="en-US" dirty="0"/>
              <a:t>,652,351,423,861,254,450,520</a:t>
            </a:r>
          </a:p>
          <a:p>
            <a:r>
              <a:rPr lang="en-US" dirty="0"/>
              <a:t>179,285,310,</a:t>
            </a:r>
            <a:r>
              <a:rPr lang="en-US" u="sng" dirty="0"/>
              <a:t>351,652</a:t>
            </a:r>
            <a:r>
              <a:rPr lang="en-US" dirty="0"/>
              <a:t>,423,861,254,450,520</a:t>
            </a:r>
          </a:p>
          <a:p>
            <a:r>
              <a:rPr lang="en-US" u="sng" dirty="0"/>
              <a:t>179,285,310,351,652</a:t>
            </a:r>
            <a:r>
              <a:rPr lang="en-US" dirty="0"/>
              <a:t>,423,861,254,450,520</a:t>
            </a:r>
          </a:p>
          <a:p>
            <a:r>
              <a:rPr lang="en-US" dirty="0"/>
              <a:t>179,285,310,351,652,</a:t>
            </a:r>
            <a:r>
              <a:rPr lang="en-US" u="sng" dirty="0"/>
              <a:t>423,861</a:t>
            </a:r>
            <a:r>
              <a:rPr lang="en-US" dirty="0"/>
              <a:t>,254,450,520</a:t>
            </a:r>
          </a:p>
          <a:p>
            <a:r>
              <a:rPr lang="en-US" dirty="0"/>
              <a:t>179,285,310,351,652,</a:t>
            </a:r>
            <a:r>
              <a:rPr lang="en-US" u="sng" dirty="0"/>
              <a:t>254,423,861</a:t>
            </a:r>
            <a:r>
              <a:rPr lang="en-US" dirty="0"/>
              <a:t>,450,520</a:t>
            </a:r>
          </a:p>
          <a:p>
            <a:r>
              <a:rPr lang="en-US" dirty="0"/>
              <a:t>179,285,310,351,652,254,423,861,</a:t>
            </a:r>
            <a:r>
              <a:rPr lang="en-US" u="sng" dirty="0"/>
              <a:t>450,520</a:t>
            </a:r>
          </a:p>
          <a:p>
            <a:r>
              <a:rPr lang="en-US" dirty="0"/>
              <a:t>179,285,310,351,652,254,</a:t>
            </a:r>
            <a:r>
              <a:rPr lang="en-US" u="sng" dirty="0"/>
              <a:t>423,450,520,861</a:t>
            </a:r>
          </a:p>
          <a:p>
            <a:r>
              <a:rPr lang="en-US" dirty="0"/>
              <a:t>179,254,285,310,351,423,450,520,652,861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 for space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C=3</a:t>
            </a:r>
          </a:p>
          <a:p>
            <a:r>
              <a:rPr lang="en-US" dirty="0"/>
              <a:t>Sp=0</a:t>
            </a:r>
          </a:p>
          <a:p>
            <a:r>
              <a:rPr lang="en-US" dirty="0"/>
              <a:t>S(P)=</a:t>
            </a:r>
            <a:r>
              <a:rPr lang="en-US" dirty="0" err="1"/>
              <a:t>C+Sp</a:t>
            </a:r>
            <a:r>
              <a:rPr lang="en-US" dirty="0"/>
              <a:t>=3+0=3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14348" y="1643050"/>
            <a:ext cx="7000924" cy="27860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Algorithm </a:t>
            </a:r>
            <a:r>
              <a:rPr lang="en-US" sz="3200" dirty="0" err="1"/>
              <a:t>abc</a:t>
            </a:r>
            <a:r>
              <a:rPr lang="en-US" sz="3200" dirty="0"/>
              <a:t>(</a:t>
            </a:r>
            <a:r>
              <a:rPr lang="en-US" sz="3200" dirty="0" err="1"/>
              <a:t>a,b,c</a:t>
            </a:r>
            <a:r>
              <a:rPr lang="en-US" sz="3200" dirty="0"/>
              <a:t>)</a:t>
            </a:r>
          </a:p>
          <a:p>
            <a:r>
              <a:rPr lang="en-US" sz="3200" dirty="0"/>
              <a:t>{</a:t>
            </a:r>
          </a:p>
          <a:p>
            <a:r>
              <a:rPr lang="en-US" sz="3200" dirty="0"/>
              <a:t> return </a:t>
            </a:r>
            <a:r>
              <a:rPr lang="en-US" sz="3200" dirty="0" err="1"/>
              <a:t>a+b+b</a:t>
            </a:r>
            <a:r>
              <a:rPr lang="en-US" sz="3200" dirty="0"/>
              <a:t>*c+(</a:t>
            </a:r>
            <a:r>
              <a:rPr lang="en-US" sz="3200" dirty="0" err="1"/>
              <a:t>a+b</a:t>
            </a:r>
            <a:r>
              <a:rPr lang="en-US" sz="3200" dirty="0"/>
              <a:t>-c)/(</a:t>
            </a:r>
            <a:r>
              <a:rPr lang="en-US" sz="3200" dirty="0" err="1"/>
              <a:t>a+b</a:t>
            </a:r>
            <a:r>
              <a:rPr lang="en-US" sz="3200" dirty="0"/>
              <a:t>)</a:t>
            </a:r>
          </a:p>
          <a:p>
            <a:r>
              <a:rPr lang="en-US" sz="3200" dirty="0"/>
              <a:t>}</a:t>
            </a:r>
            <a:endParaRPr lang="en-IN" sz="32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Time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429288"/>
          </a:xfrm>
        </p:spPr>
        <p:txBody>
          <a:bodyPr>
            <a:normAutofit/>
          </a:bodyPr>
          <a:lstStyle/>
          <a:p>
            <a:r>
              <a:rPr lang="en-US" dirty="0"/>
              <a:t>T(n)=</a:t>
            </a:r>
          </a:p>
          <a:p>
            <a:endParaRPr lang="en-US" dirty="0"/>
          </a:p>
          <a:p>
            <a:r>
              <a:rPr lang="en-US" dirty="0"/>
              <a:t>T(n)= 2T(n/2)+</a:t>
            </a:r>
            <a:r>
              <a:rPr lang="en-US" dirty="0" err="1"/>
              <a:t>cn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            =2(2T(n/4)+</a:t>
            </a:r>
            <a:r>
              <a:rPr lang="en-US" dirty="0" err="1"/>
              <a:t>cn</a:t>
            </a:r>
            <a:r>
              <a:rPr lang="en-US" dirty="0"/>
              <a:t>/2)+</a:t>
            </a:r>
            <a:r>
              <a:rPr lang="en-US" dirty="0" err="1"/>
              <a:t>cn</a:t>
            </a:r>
            <a:endParaRPr lang="en-US" dirty="0"/>
          </a:p>
          <a:p>
            <a:pPr>
              <a:buNone/>
            </a:pPr>
            <a:r>
              <a:rPr lang="en-US" dirty="0"/>
              <a:t>            =2(4T(n/8)+</a:t>
            </a:r>
            <a:r>
              <a:rPr lang="en-US" dirty="0" err="1"/>
              <a:t>cn</a:t>
            </a:r>
            <a:r>
              <a:rPr lang="en-US" dirty="0"/>
              <a:t>/4)+2cn</a:t>
            </a:r>
          </a:p>
          <a:p>
            <a:pPr>
              <a:buNone/>
            </a:pPr>
            <a:r>
              <a:rPr lang="en-US" dirty="0"/>
              <a:t>            =8T(n/8)+3cn</a:t>
            </a:r>
          </a:p>
          <a:p>
            <a:pPr>
              <a:buNone/>
            </a:pPr>
            <a:r>
              <a:rPr lang="en-US" dirty="0"/>
              <a:t>            =2</a:t>
            </a:r>
            <a:r>
              <a:rPr lang="en-US" baseline="30000" dirty="0"/>
              <a:t>k</a:t>
            </a:r>
            <a:r>
              <a:rPr lang="en-US" dirty="0"/>
              <a:t>T(1)+</a:t>
            </a:r>
            <a:r>
              <a:rPr lang="en-US" dirty="0" err="1"/>
              <a:t>kcn</a:t>
            </a:r>
            <a:r>
              <a:rPr lang="en-US" baseline="30000" dirty="0"/>
              <a:t> </a:t>
            </a:r>
            <a:endParaRPr lang="en-US" dirty="0"/>
          </a:p>
          <a:p>
            <a:pPr>
              <a:buNone/>
            </a:pPr>
            <a:r>
              <a:rPr lang="en-US" dirty="0"/>
              <a:t>            =an+   </a:t>
            </a:r>
            <a:r>
              <a:rPr lang="en-US" dirty="0" err="1"/>
              <a:t>nclogn</a:t>
            </a:r>
            <a:r>
              <a:rPr lang="en-US" dirty="0"/>
              <a:t>                     [n=2</a:t>
            </a:r>
            <a:r>
              <a:rPr lang="en-US" baseline="30000" dirty="0"/>
              <a:t>k</a:t>
            </a:r>
            <a:r>
              <a:rPr lang="en-US" dirty="0"/>
              <a:t>]</a:t>
            </a:r>
          </a:p>
          <a:p>
            <a:pPr>
              <a:buNone/>
            </a:pPr>
            <a:r>
              <a:rPr lang="en-US" dirty="0"/>
              <a:t>            =O(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4" name="Left Brace 3"/>
          <p:cNvSpPr/>
          <p:nvPr/>
        </p:nvSpPr>
        <p:spPr>
          <a:xfrm>
            <a:off x="2000232" y="1285860"/>
            <a:ext cx="357190" cy="11430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714612" y="1285860"/>
            <a:ext cx="62151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2T(n/2)+</a:t>
            </a:r>
            <a:r>
              <a:rPr lang="en-US" sz="3200" dirty="0" err="1"/>
              <a:t>cn</a:t>
            </a:r>
            <a:r>
              <a:rPr lang="en-US" sz="3200" dirty="0"/>
              <a:t>           n&gt;1,  c-constant</a:t>
            </a:r>
          </a:p>
          <a:p>
            <a:pPr marL="342900" indent="-342900"/>
            <a:r>
              <a:rPr lang="en-US" sz="3200" dirty="0"/>
              <a:t>a                             n=1,  a-constant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928670"/>
          </a:xfrm>
        </p:spPr>
        <p:txBody>
          <a:bodyPr/>
          <a:lstStyle/>
          <a:p>
            <a:r>
              <a:rPr lang="en-US" dirty="0"/>
              <a:t>Quick Sort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6072206"/>
          </a:xfrm>
        </p:spPr>
        <p:txBody>
          <a:bodyPr>
            <a:normAutofit/>
          </a:bodyPr>
          <a:lstStyle/>
          <a:p>
            <a:r>
              <a:rPr lang="en-IN" dirty="0"/>
              <a:t>Uses divide and conquer.</a:t>
            </a:r>
          </a:p>
          <a:p>
            <a:r>
              <a:rPr lang="en-IN" dirty="0"/>
              <a:t> It finds the element called pivot which divides the array into two halves.</a:t>
            </a:r>
          </a:p>
          <a:p>
            <a:r>
              <a:rPr lang="en-IN" dirty="0"/>
              <a:t>Elements in the left half are smaller than pivot and elements in the right half are greater than pivot.</a:t>
            </a:r>
          </a:p>
          <a:p>
            <a:r>
              <a:rPr lang="en-IN" dirty="0"/>
              <a:t>Three steps </a:t>
            </a:r>
          </a:p>
          <a:p>
            <a:pPr lvl="1"/>
            <a:r>
              <a:rPr lang="en-IN" dirty="0"/>
              <a:t>Find pivot that divides the array into two halves. </a:t>
            </a:r>
          </a:p>
          <a:p>
            <a:pPr lvl="1"/>
            <a:r>
              <a:rPr lang="en-IN" dirty="0"/>
              <a:t>Quick sort the left half.</a:t>
            </a:r>
          </a:p>
          <a:p>
            <a:pPr lvl="1"/>
            <a:r>
              <a:rPr lang="en-IN" dirty="0"/>
              <a:t>Quick sort the right half.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Quick Sort</a:t>
            </a:r>
            <a:endParaRPr lang="en-IN" dirty="0"/>
          </a:p>
        </p:txBody>
      </p:sp>
      <p:pic>
        <p:nvPicPr>
          <p:cNvPr id="135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35000" contrast="45000"/>
          </a:blip>
          <a:srcRect/>
          <a:stretch>
            <a:fillRect/>
          </a:stretch>
        </p:blipFill>
        <p:spPr bwMode="auto">
          <a:xfrm>
            <a:off x="642910" y="1142984"/>
            <a:ext cx="8150520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14356"/>
          </a:xfrm>
        </p:spPr>
        <p:txBody>
          <a:bodyPr>
            <a:normAutofit fontScale="90000"/>
          </a:bodyPr>
          <a:lstStyle/>
          <a:p>
            <a:r>
              <a:rPr lang="en-US" dirty="0"/>
              <a:t>Quick Sort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 cstate="print">
            <a:lum bright="12000" contrast="68000"/>
          </a:blip>
          <a:srcRect/>
          <a:stretch>
            <a:fillRect/>
          </a:stretch>
        </p:blipFill>
        <p:spPr bwMode="auto">
          <a:xfrm>
            <a:off x="785786" y="642918"/>
            <a:ext cx="7215238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2254250" y="4800600"/>
            <a:ext cx="53639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[1]       [2]        [3]       [4]       [5]      [6]       [7]      [8]      [9]</a:t>
            </a:r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2857488" y="5562600"/>
            <a:ext cx="22479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7072330" y="5576888"/>
            <a:ext cx="161447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 flipV="1">
            <a:off x="7239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8213" name="Line 21"/>
          <p:cNvSpPr>
            <a:spLocks noChangeShapeType="1"/>
          </p:cNvSpPr>
          <p:nvPr/>
        </p:nvSpPr>
        <p:spPr bwMode="auto">
          <a:xfrm flipV="1">
            <a:off x="29718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data={40,20,10,80,60,50,7,30,100}</a:t>
            </a:r>
            <a:endParaRPr lang="en-IN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20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100</a:t>
            </a: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35852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2786050" y="5562600"/>
            <a:ext cx="2319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   </a:t>
            </a:r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35854" name="Text Box 14"/>
          <p:cNvSpPr txBox="1">
            <a:spLocks noChangeArrowheads="1"/>
          </p:cNvSpPr>
          <p:nvPr/>
        </p:nvSpPr>
        <p:spPr bwMode="auto">
          <a:xfrm>
            <a:off x="7000892" y="5576888"/>
            <a:ext cx="168590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 flipV="1">
            <a:off x="7239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 flipV="1">
            <a:off x="29718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5857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22479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457200" indent="-457200"/>
            <a:r>
              <a:rPr lang="en-US" dirty="0"/>
              <a:t>	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/>
            <a:endParaRPr lang="en-US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60"/>
            <a:ext cx="5572164" cy="37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10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100</a:t>
            </a: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3357554" y="5562600"/>
            <a:ext cx="2281246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7072330" y="5576888"/>
            <a:ext cx="161447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 flipV="1">
            <a:off x="7239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V="1">
            <a:off x="35052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81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22479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457200" indent="-457200"/>
            <a:r>
              <a:rPr lang="en-US" dirty="0"/>
              <a:t>	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/>
            <a:endParaRPr lang="en-US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60"/>
            <a:ext cx="5572164" cy="37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80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100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3929058" y="5562600"/>
            <a:ext cx="239554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7143768" y="5576888"/>
            <a:ext cx="154303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 flipV="1">
            <a:off x="7239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 flipV="1">
            <a:off x="4191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22479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457200" indent="-457200"/>
            <a:r>
              <a:rPr lang="en-US" dirty="0"/>
              <a:t>	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/>
            <a:endParaRPr lang="en-US" dirty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429288" cy="36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80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100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3929058" y="5562600"/>
            <a:ext cx="239554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7072330" y="5576888"/>
            <a:ext cx="161447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V="1">
            <a:off x="7239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 flipV="1">
            <a:off x="4191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224794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4857759"/>
            <a:ext cx="5429288" cy="36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80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30</a:t>
            </a: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3929058" y="5562600"/>
            <a:ext cx="239554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6357950" y="5576888"/>
            <a:ext cx="164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 flipV="1">
            <a:off x="65532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 flipV="1">
            <a:off x="4191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224794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&gt;=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500726" cy="36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Example2 for space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C=3</a:t>
            </a:r>
          </a:p>
          <a:p>
            <a:r>
              <a:rPr lang="en-US" dirty="0"/>
              <a:t>Sp=n</a:t>
            </a:r>
          </a:p>
          <a:p>
            <a:r>
              <a:rPr lang="en-US" dirty="0"/>
              <a:t>S(P)=</a:t>
            </a:r>
            <a:r>
              <a:rPr lang="en-US" dirty="0" err="1"/>
              <a:t>C+Sp</a:t>
            </a:r>
            <a:r>
              <a:rPr lang="en-US" dirty="0"/>
              <a:t>=3+n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14348" y="1285860"/>
            <a:ext cx="7000924" cy="33575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Algorithm sum(</a:t>
            </a:r>
            <a:r>
              <a:rPr lang="en-US" sz="3200" dirty="0" err="1"/>
              <a:t>a,n</a:t>
            </a:r>
            <a:r>
              <a:rPr lang="en-US" sz="3200" dirty="0"/>
              <a:t>)</a:t>
            </a:r>
          </a:p>
          <a:p>
            <a:r>
              <a:rPr lang="en-US" sz="3200" dirty="0"/>
              <a:t>{</a:t>
            </a:r>
          </a:p>
          <a:p>
            <a:r>
              <a:rPr lang="en-US" sz="3200" dirty="0"/>
              <a:t> s=0</a:t>
            </a:r>
          </a:p>
          <a:p>
            <a:r>
              <a:rPr lang="en-US" sz="3200" dirty="0"/>
              <a:t>for </a:t>
            </a:r>
            <a:r>
              <a:rPr lang="en-US" sz="3200" dirty="0" err="1"/>
              <a:t>i</a:t>
            </a:r>
            <a:r>
              <a:rPr lang="en-US" sz="3200" dirty="0"/>
              <a:t>=1 to n do</a:t>
            </a:r>
          </a:p>
          <a:p>
            <a:r>
              <a:rPr lang="en-US" sz="3200" dirty="0"/>
              <a:t>    s=</a:t>
            </a:r>
            <a:r>
              <a:rPr lang="en-US" sz="3200" dirty="0" err="1"/>
              <a:t>s+a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</a:t>
            </a:r>
          </a:p>
          <a:p>
            <a:r>
              <a:rPr lang="en-US" sz="3200" dirty="0"/>
              <a:t>Return s</a:t>
            </a:r>
          </a:p>
          <a:p>
            <a:r>
              <a:rPr lang="en-US" sz="3200" dirty="0"/>
              <a:t>}</a:t>
            </a:r>
            <a:endParaRPr lang="en-IN" sz="32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80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30</a:t>
            </a:r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3929058" y="5562600"/>
            <a:ext cx="239554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6357950" y="5576888"/>
            <a:ext cx="164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16399" name="Line 15"/>
          <p:cNvSpPr>
            <a:spLocks noChangeShapeType="1"/>
          </p:cNvSpPr>
          <p:nvPr/>
        </p:nvSpPr>
        <p:spPr bwMode="auto">
          <a:xfrm flipV="1">
            <a:off x="65532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400" name="Line 16"/>
          <p:cNvSpPr>
            <a:spLocks noChangeShapeType="1"/>
          </p:cNvSpPr>
          <p:nvPr/>
        </p:nvSpPr>
        <p:spPr bwMode="auto">
          <a:xfrm flipV="1">
            <a:off x="4191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3241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16404" name="Freeform 20"/>
          <p:cNvSpPr>
            <a:spLocks/>
          </p:cNvSpPr>
          <p:nvPr/>
        </p:nvSpPr>
        <p:spPr bwMode="auto">
          <a:xfrm>
            <a:off x="4343400" y="3733800"/>
            <a:ext cx="2527300" cy="457200"/>
          </a:xfrm>
          <a:custGeom>
            <a:avLst/>
            <a:gdLst/>
            <a:ahLst/>
            <a:cxnLst>
              <a:cxn ang="0">
                <a:pos x="0" y="560"/>
              </a:cxn>
              <a:cxn ang="0">
                <a:pos x="384" y="80"/>
              </a:cxn>
              <a:cxn ang="0">
                <a:pos x="1392" y="80"/>
              </a:cxn>
              <a:cxn ang="0">
                <a:pos x="1584" y="560"/>
              </a:cxn>
            </a:cxnLst>
            <a:rect l="0" t="0" r="r" b="b"/>
            <a:pathLst>
              <a:path w="1592" h="560">
                <a:moveTo>
                  <a:pt x="0" y="560"/>
                </a:moveTo>
                <a:cubicBezTo>
                  <a:pt x="76" y="360"/>
                  <a:pt x="152" y="160"/>
                  <a:pt x="384" y="80"/>
                </a:cubicBezTo>
                <a:cubicBezTo>
                  <a:pt x="616" y="0"/>
                  <a:pt x="1192" y="0"/>
                  <a:pt x="1392" y="80"/>
                </a:cubicBezTo>
                <a:cubicBezTo>
                  <a:pt x="1592" y="160"/>
                  <a:pt x="1588" y="360"/>
                  <a:pt x="1584" y="560"/>
                </a:cubicBezTo>
              </a:path>
            </a:pathLst>
          </a:custGeom>
          <a:noFill/>
          <a:ln w="38100" cmpd="sng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4857760"/>
            <a:ext cx="53578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30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80</a:t>
            </a: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17420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17421" name="Text Box 13"/>
          <p:cNvSpPr txBox="1">
            <a:spLocks noChangeArrowheads="1"/>
          </p:cNvSpPr>
          <p:nvPr/>
        </p:nvSpPr>
        <p:spPr bwMode="auto">
          <a:xfrm>
            <a:off x="3929058" y="5562600"/>
            <a:ext cx="239554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6357950" y="5576888"/>
            <a:ext cx="164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 flipV="1">
            <a:off x="65532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7424" name="Line 16"/>
          <p:cNvSpPr>
            <a:spLocks noChangeShapeType="1"/>
          </p:cNvSpPr>
          <p:nvPr/>
        </p:nvSpPr>
        <p:spPr bwMode="auto">
          <a:xfrm flipV="1">
            <a:off x="4191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3241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17426" name="Freeform 18"/>
          <p:cNvSpPr>
            <a:spLocks/>
          </p:cNvSpPr>
          <p:nvPr/>
        </p:nvSpPr>
        <p:spPr bwMode="auto">
          <a:xfrm>
            <a:off x="4343400" y="3733800"/>
            <a:ext cx="2527300" cy="457200"/>
          </a:xfrm>
          <a:custGeom>
            <a:avLst/>
            <a:gdLst/>
            <a:ahLst/>
            <a:cxnLst>
              <a:cxn ang="0">
                <a:pos x="0" y="560"/>
              </a:cxn>
              <a:cxn ang="0">
                <a:pos x="384" y="80"/>
              </a:cxn>
              <a:cxn ang="0">
                <a:pos x="1392" y="80"/>
              </a:cxn>
              <a:cxn ang="0">
                <a:pos x="1584" y="560"/>
              </a:cxn>
            </a:cxnLst>
            <a:rect l="0" t="0" r="r" b="b"/>
            <a:pathLst>
              <a:path w="1592" h="560">
                <a:moveTo>
                  <a:pt x="0" y="560"/>
                </a:moveTo>
                <a:cubicBezTo>
                  <a:pt x="76" y="360"/>
                  <a:pt x="152" y="160"/>
                  <a:pt x="384" y="80"/>
                </a:cubicBezTo>
                <a:cubicBezTo>
                  <a:pt x="616" y="0"/>
                  <a:pt x="1192" y="0"/>
                  <a:pt x="1392" y="80"/>
                </a:cubicBezTo>
                <a:cubicBezTo>
                  <a:pt x="1592" y="160"/>
                  <a:pt x="1588" y="360"/>
                  <a:pt x="1584" y="560"/>
                </a:cubicBezTo>
              </a:path>
            </a:pathLst>
          </a:custGeom>
          <a:noFill/>
          <a:ln w="38100" cmpd="sng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61"/>
            <a:ext cx="5500726" cy="36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30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80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4000496" y="5562600"/>
            <a:ext cx="232410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6357950" y="5576888"/>
            <a:ext cx="164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 flipV="1">
            <a:off x="65532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 flipV="1">
            <a:off x="4191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500726" cy="36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30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80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4000496" y="5562600"/>
            <a:ext cx="232410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6357950" y="5576888"/>
            <a:ext cx="164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 flipV="1">
            <a:off x="65532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 flipV="1">
            <a:off x="41910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9473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609600" y="11430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4857760"/>
            <a:ext cx="53578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60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80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4429124" y="5562600"/>
            <a:ext cx="2428876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6357950" y="5576888"/>
            <a:ext cx="164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65532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V="1">
            <a:off x="47244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>
            <a:off x="609600" y="11430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500726" cy="36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60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80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4572000" y="556260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6286512" y="5576888"/>
            <a:ext cx="17144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 flipV="1">
            <a:off x="65532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 flipV="1">
            <a:off x="47244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>
            <a:off x="609600" y="19050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60"/>
            <a:ext cx="550072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60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962400" y="5562600"/>
            <a:ext cx="289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6572264" y="5576888"/>
            <a:ext cx="142873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flipH="1" flipV="1">
            <a:off x="6248400" y="5257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V="1">
            <a:off x="47244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09600" y="19050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500726" cy="36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60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3962400" y="5562600"/>
            <a:ext cx="289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6572264" y="5576888"/>
            <a:ext cx="142873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 flipH="1" flipV="1">
            <a:off x="6248400" y="5257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 flipV="1">
            <a:off x="47244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609600" y="25908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3571" name="Freeform 19"/>
          <p:cNvSpPr>
            <a:spLocks/>
          </p:cNvSpPr>
          <p:nvPr/>
        </p:nvSpPr>
        <p:spPr bwMode="auto">
          <a:xfrm>
            <a:off x="4953000" y="3733800"/>
            <a:ext cx="1219200" cy="457200"/>
          </a:xfrm>
          <a:custGeom>
            <a:avLst/>
            <a:gdLst/>
            <a:ahLst/>
            <a:cxnLst>
              <a:cxn ang="0">
                <a:pos x="0" y="560"/>
              </a:cxn>
              <a:cxn ang="0">
                <a:pos x="384" y="80"/>
              </a:cxn>
              <a:cxn ang="0">
                <a:pos x="1392" y="80"/>
              </a:cxn>
              <a:cxn ang="0">
                <a:pos x="1584" y="560"/>
              </a:cxn>
            </a:cxnLst>
            <a:rect l="0" t="0" r="r" b="b"/>
            <a:pathLst>
              <a:path w="1592" h="560">
                <a:moveTo>
                  <a:pt x="0" y="560"/>
                </a:moveTo>
                <a:cubicBezTo>
                  <a:pt x="76" y="360"/>
                  <a:pt x="152" y="160"/>
                  <a:pt x="384" y="80"/>
                </a:cubicBezTo>
                <a:cubicBezTo>
                  <a:pt x="616" y="0"/>
                  <a:pt x="1192" y="0"/>
                  <a:pt x="1392" y="80"/>
                </a:cubicBezTo>
                <a:cubicBezTo>
                  <a:pt x="1592" y="160"/>
                  <a:pt x="1588" y="360"/>
                  <a:pt x="1584" y="560"/>
                </a:cubicBezTo>
              </a:path>
            </a:pathLst>
          </a:custGeom>
          <a:noFill/>
          <a:ln w="38100" cmpd="sng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500726" cy="36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60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962400" y="5562600"/>
            <a:ext cx="289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6500826" y="5576888"/>
            <a:ext cx="1500174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 flipH="1" flipV="1">
            <a:off x="6248400" y="5257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 flipV="1">
            <a:off x="47244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609600" y="25908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4595" name="Freeform 19"/>
          <p:cNvSpPr>
            <a:spLocks/>
          </p:cNvSpPr>
          <p:nvPr/>
        </p:nvSpPr>
        <p:spPr bwMode="auto">
          <a:xfrm>
            <a:off x="4953000" y="3733800"/>
            <a:ext cx="1219200" cy="457200"/>
          </a:xfrm>
          <a:custGeom>
            <a:avLst/>
            <a:gdLst/>
            <a:ahLst/>
            <a:cxnLst>
              <a:cxn ang="0">
                <a:pos x="0" y="560"/>
              </a:cxn>
              <a:cxn ang="0">
                <a:pos x="384" y="80"/>
              </a:cxn>
              <a:cxn ang="0">
                <a:pos x="1392" y="80"/>
              </a:cxn>
              <a:cxn ang="0">
                <a:pos x="1584" y="560"/>
              </a:cxn>
            </a:cxnLst>
            <a:rect l="0" t="0" r="r" b="b"/>
            <a:pathLst>
              <a:path w="1592" h="560">
                <a:moveTo>
                  <a:pt x="0" y="560"/>
                </a:moveTo>
                <a:cubicBezTo>
                  <a:pt x="76" y="360"/>
                  <a:pt x="152" y="160"/>
                  <a:pt x="384" y="80"/>
                </a:cubicBezTo>
                <a:cubicBezTo>
                  <a:pt x="616" y="0"/>
                  <a:pt x="1192" y="0"/>
                  <a:pt x="1392" y="80"/>
                </a:cubicBezTo>
                <a:cubicBezTo>
                  <a:pt x="1592" y="160"/>
                  <a:pt x="1588" y="360"/>
                  <a:pt x="1584" y="560"/>
                </a:cubicBezTo>
              </a:path>
            </a:pathLst>
          </a:custGeom>
          <a:noFill/>
          <a:ln w="38100" cmpd="sng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500726" cy="36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60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4500562" y="5562600"/>
            <a:ext cx="23574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6429388" y="5576888"/>
            <a:ext cx="1571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 flipH="1" flipV="1">
            <a:off x="6248400" y="5257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flipV="1">
            <a:off x="47244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609600" y="33528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429288" cy="36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Example3 for space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C=0</a:t>
            </a:r>
          </a:p>
          <a:p>
            <a:r>
              <a:rPr lang="en-US" dirty="0"/>
              <a:t>Sp=3(n+1)</a:t>
            </a:r>
          </a:p>
          <a:p>
            <a:r>
              <a:rPr lang="en-US" dirty="0"/>
              <a:t>S(P)=0+Sp=0+3(n+1)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28662" y="1214422"/>
            <a:ext cx="7000924" cy="33575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Algorithm  </a:t>
            </a:r>
            <a:r>
              <a:rPr lang="en-US" sz="3200" dirty="0" err="1"/>
              <a:t>RSum</a:t>
            </a:r>
            <a:r>
              <a:rPr lang="en-US" sz="3200" dirty="0"/>
              <a:t>(</a:t>
            </a:r>
            <a:r>
              <a:rPr lang="en-US" sz="3200" dirty="0" err="1"/>
              <a:t>a,n</a:t>
            </a:r>
            <a:r>
              <a:rPr lang="en-US" sz="3200" dirty="0"/>
              <a:t>)</a:t>
            </a:r>
          </a:p>
          <a:p>
            <a:r>
              <a:rPr lang="en-US" sz="3200" dirty="0"/>
              <a:t>{</a:t>
            </a:r>
          </a:p>
          <a:p>
            <a:r>
              <a:rPr lang="en-US" sz="3200" dirty="0"/>
              <a:t>If(n&lt;=0) then</a:t>
            </a:r>
          </a:p>
          <a:p>
            <a:r>
              <a:rPr lang="en-US" sz="3200" dirty="0"/>
              <a:t>     return 0;</a:t>
            </a:r>
          </a:p>
          <a:p>
            <a:r>
              <a:rPr lang="en-US" sz="3200" dirty="0"/>
              <a:t>Else</a:t>
            </a:r>
          </a:p>
          <a:p>
            <a:r>
              <a:rPr lang="en-US" sz="3200" dirty="0"/>
              <a:t>     return </a:t>
            </a:r>
            <a:r>
              <a:rPr lang="en-US" sz="3200" dirty="0" err="1"/>
              <a:t>Rsum</a:t>
            </a:r>
            <a:r>
              <a:rPr lang="en-US" sz="3200" dirty="0"/>
              <a:t>(a,n-1)+a[n];</a:t>
            </a:r>
          </a:p>
          <a:p>
            <a:r>
              <a:rPr lang="en-US" sz="3200" dirty="0"/>
              <a:t>}</a:t>
            </a:r>
            <a:endParaRPr lang="en-IN" sz="32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60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3962400" y="5562600"/>
            <a:ext cx="289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6429388" y="5576888"/>
            <a:ext cx="1571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26640" name="Line 16"/>
          <p:cNvSpPr>
            <a:spLocks noChangeShapeType="1"/>
          </p:cNvSpPr>
          <p:nvPr/>
        </p:nvSpPr>
        <p:spPr bwMode="auto">
          <a:xfrm flipH="1" flipV="1">
            <a:off x="6248400" y="5257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6641" name="Line 17"/>
          <p:cNvSpPr>
            <a:spLocks noChangeShapeType="1"/>
          </p:cNvSpPr>
          <p:nvPr/>
        </p:nvSpPr>
        <p:spPr bwMode="auto">
          <a:xfrm flipV="1">
            <a:off x="4724400" y="52578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>
            <a:off x="609600" y="11430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60"/>
            <a:ext cx="542928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50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60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27661" name="Text Box 13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3962400" y="5562600"/>
            <a:ext cx="289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27663" name="Text Box 15"/>
          <p:cNvSpPr txBox="1">
            <a:spLocks noChangeArrowheads="1"/>
          </p:cNvSpPr>
          <p:nvPr/>
        </p:nvSpPr>
        <p:spPr bwMode="auto">
          <a:xfrm>
            <a:off x="6572264" y="5576888"/>
            <a:ext cx="142873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 flipH="1" flipV="1">
            <a:off x="6248400" y="5257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 flipV="1">
            <a:off x="4724400" y="5257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>
            <a:off x="609600" y="11430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500726" cy="36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50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60</a:t>
            </a: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3962400" y="5562600"/>
            <a:ext cx="289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6500826" y="5576888"/>
            <a:ext cx="1500174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 flipH="1" flipV="1">
            <a:off x="6248400" y="5257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 flipV="1">
            <a:off x="4724400" y="5257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609600" y="19050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429288" cy="36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28686" name="Text Box 14"/>
          <p:cNvSpPr txBox="1">
            <a:spLocks noChangeArrowheads="1"/>
          </p:cNvSpPr>
          <p:nvPr/>
        </p:nvSpPr>
        <p:spPr bwMode="auto">
          <a:xfrm>
            <a:off x="3962400" y="5562600"/>
            <a:ext cx="289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28687" name="Text Box 15"/>
          <p:cNvSpPr txBox="1">
            <a:spLocks noChangeArrowheads="1"/>
          </p:cNvSpPr>
          <p:nvPr/>
        </p:nvSpPr>
        <p:spPr bwMode="auto">
          <a:xfrm>
            <a:off x="6429388" y="5576888"/>
            <a:ext cx="1571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 flipH="1" flipV="1">
            <a:off x="5638800" y="5257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 flipV="1">
            <a:off x="4724400" y="5257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609600" y="19050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4857760"/>
            <a:ext cx="5643602" cy="37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50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3962400" y="5562600"/>
            <a:ext cx="289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6500826" y="5576888"/>
            <a:ext cx="1500174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H="1" flipV="1">
            <a:off x="5029200" y="5257800"/>
            <a:ext cx="1524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 flipV="1">
            <a:off x="4724400" y="5257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609600" y="19050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429288" cy="36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50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3962400" y="5562600"/>
            <a:ext cx="289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6572264" y="5576888"/>
            <a:ext cx="142873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H="1" flipV="1">
            <a:off x="5029200" y="5257800"/>
            <a:ext cx="1524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 flipV="1">
            <a:off x="4724400" y="5257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609600" y="25908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500726" cy="36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332418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50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4643438" y="5562600"/>
            <a:ext cx="22145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6429388" y="5576888"/>
            <a:ext cx="1571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 flipH="1" flipV="1">
            <a:off x="5029200" y="5257800"/>
            <a:ext cx="1524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 flipV="1">
            <a:off x="4724400" y="5257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2786" name="Line 18"/>
          <p:cNvSpPr>
            <a:spLocks noChangeShapeType="1"/>
          </p:cNvSpPr>
          <p:nvPr/>
        </p:nvSpPr>
        <p:spPr bwMode="auto">
          <a:xfrm>
            <a:off x="609600" y="33528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60"/>
            <a:ext cx="5572164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3923766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Swap data[j] and data[</a:t>
            </a:r>
            <a:r>
              <a:rPr lang="en-US" dirty="0" err="1"/>
              <a:t>pivot_index</a:t>
            </a:r>
            <a:r>
              <a:rPr lang="en-US" dirty="0"/>
              <a:t>]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7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50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533400" y="4281488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pivot_index = 0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4572000" y="556260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33807" name="Text Box 15"/>
          <p:cNvSpPr txBox="1">
            <a:spLocks noChangeArrowheads="1"/>
          </p:cNvSpPr>
          <p:nvPr/>
        </p:nvSpPr>
        <p:spPr bwMode="auto">
          <a:xfrm>
            <a:off x="6572264" y="5576888"/>
            <a:ext cx="142873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 flipH="1" flipV="1">
            <a:off x="5029200" y="5257800"/>
            <a:ext cx="1524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 flipV="1">
            <a:off x="4724400" y="5257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3810" name="Line 18"/>
          <p:cNvSpPr>
            <a:spLocks noChangeShapeType="1"/>
          </p:cNvSpPr>
          <p:nvPr/>
        </p:nvSpPr>
        <p:spPr bwMode="auto">
          <a:xfrm>
            <a:off x="609600" y="37338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4857760"/>
            <a:ext cx="53578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022350" y="930275"/>
            <a:ext cx="3923766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While data[</a:t>
            </a:r>
            <a:r>
              <a:rPr lang="en-US" dirty="0" err="1"/>
              <a:t>i</a:t>
            </a:r>
            <a:r>
              <a:rPr lang="en-US" dirty="0"/>
              <a:t>] &lt;= data[pivot]</a:t>
            </a:r>
          </a:p>
          <a:p>
            <a:pPr marL="914400" lvl="1" indent="-457200"/>
            <a:r>
              <a:rPr lang="en-US" dirty="0"/>
              <a:t>	++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While data[j] &gt; data[pivot]</a:t>
            </a:r>
          </a:p>
          <a:p>
            <a:pPr marL="914400" lvl="1" indent="-457200"/>
            <a:r>
              <a:rPr lang="en-US" dirty="0"/>
              <a:t>	--j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&lt; j</a:t>
            </a:r>
          </a:p>
          <a:p>
            <a:pPr marL="914400" lvl="1" indent="-457200"/>
            <a:r>
              <a:rPr lang="en-US" dirty="0"/>
              <a:t>	swap data[</a:t>
            </a:r>
            <a:r>
              <a:rPr lang="en-US" dirty="0" err="1"/>
              <a:t>i</a:t>
            </a:r>
            <a:r>
              <a:rPr lang="en-US" dirty="0"/>
              <a:t>] and data[j]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While j &gt; </a:t>
            </a:r>
            <a:r>
              <a:rPr lang="en-US" dirty="0" err="1"/>
              <a:t>i</a:t>
            </a:r>
            <a:r>
              <a:rPr lang="en-US" dirty="0"/>
              <a:t>, go to 1.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Swap data[j] and data[</a:t>
            </a:r>
            <a:r>
              <a:rPr lang="en-US" dirty="0" err="1"/>
              <a:t>pivot_index</a:t>
            </a:r>
            <a:r>
              <a:rPr lang="en-US" dirty="0"/>
              <a:t>]</a:t>
            </a:r>
          </a:p>
          <a:p>
            <a:pPr marL="457200" indent="-457200"/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2098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2819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3429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4038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46482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5257800" y="4191000"/>
            <a:ext cx="609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/>
              <a:t>50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64770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7086600" y="41910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381000" y="4343400"/>
            <a:ext cx="1643063" cy="376238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 err="1"/>
              <a:t>pivot_index</a:t>
            </a:r>
            <a:r>
              <a:rPr lang="en-US" sz="1800" dirty="0"/>
              <a:t> = 5</a:t>
            </a:r>
          </a:p>
        </p:txBody>
      </p:sp>
      <p:sp>
        <p:nvSpPr>
          <p:cNvPr id="34829" name="Text Box 13"/>
          <p:cNvSpPr txBox="1">
            <a:spLocks noChangeArrowheads="1"/>
          </p:cNvSpPr>
          <p:nvPr/>
        </p:nvSpPr>
        <p:spPr bwMode="auto">
          <a:xfrm>
            <a:off x="2254250" y="48006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34830" name="Text Box 14"/>
          <p:cNvSpPr txBox="1">
            <a:spLocks noChangeArrowheads="1"/>
          </p:cNvSpPr>
          <p:nvPr/>
        </p:nvSpPr>
        <p:spPr bwMode="auto">
          <a:xfrm>
            <a:off x="4429124" y="5562600"/>
            <a:ext cx="64294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/>
              <a:t>i</a:t>
            </a:r>
            <a:endParaRPr lang="en-US" sz="1800" dirty="0"/>
          </a:p>
        </p:txBody>
      </p:sp>
      <p:sp>
        <p:nvSpPr>
          <p:cNvPr id="34831" name="Text Box 15"/>
          <p:cNvSpPr txBox="1">
            <a:spLocks noChangeArrowheads="1"/>
          </p:cNvSpPr>
          <p:nvPr/>
        </p:nvSpPr>
        <p:spPr bwMode="auto">
          <a:xfrm>
            <a:off x="6500826" y="5576888"/>
            <a:ext cx="1500174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j</a:t>
            </a:r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 flipH="1" flipV="1">
            <a:off x="5029200" y="5257800"/>
            <a:ext cx="1524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 flipV="1">
            <a:off x="4724400" y="5257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>
            <a:off x="609600" y="3733800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857759"/>
            <a:ext cx="5429288" cy="36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 Result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18288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4384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480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36576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4267200" y="25908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48768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54864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60960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6705600" y="2590800"/>
            <a:ext cx="6096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1873250" y="3200400"/>
            <a:ext cx="544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[0]    [1]   [2]    [3]   [4]   [5]    [6]   [7]   [8]</a:t>
            </a:r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4267200" y="25908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>
            <a:off x="4876800" y="25908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7903" name="Line 15"/>
          <p:cNvSpPr>
            <a:spLocks noChangeShapeType="1"/>
          </p:cNvSpPr>
          <p:nvPr/>
        </p:nvSpPr>
        <p:spPr bwMode="auto">
          <a:xfrm flipH="1">
            <a:off x="2209800" y="4114800"/>
            <a:ext cx="1981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7904" name="Line 16"/>
          <p:cNvSpPr>
            <a:spLocks noChangeShapeType="1"/>
          </p:cNvSpPr>
          <p:nvPr/>
        </p:nvSpPr>
        <p:spPr bwMode="auto">
          <a:xfrm>
            <a:off x="4953000" y="4114800"/>
            <a:ext cx="1752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2286000" y="4191000"/>
            <a:ext cx="1938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&lt;= data[pivot]</a:t>
            </a: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4953000" y="4191000"/>
            <a:ext cx="1766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&gt; data[pivot]</a:t>
            </a: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3286123"/>
            <a:ext cx="5500726" cy="36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61627</TotalTime>
  <Words>4311</Words>
  <Application>Microsoft Office PowerPoint</Application>
  <PresentationFormat>On-screen Show (4:3)</PresentationFormat>
  <Paragraphs>1658</Paragraphs>
  <Slides>140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1" baseType="lpstr">
      <vt:lpstr>Office Theme</vt:lpstr>
      <vt:lpstr>Unit –I Introduction to Algorithm</vt:lpstr>
      <vt:lpstr>Algorithm</vt:lpstr>
      <vt:lpstr>Algorithm Example </vt:lpstr>
      <vt:lpstr>Criteria to design efficient Algorithm</vt:lpstr>
      <vt:lpstr>Performance Analysis</vt:lpstr>
      <vt:lpstr>Space Complexity(S(P))</vt:lpstr>
      <vt:lpstr>Example1 for space complexity</vt:lpstr>
      <vt:lpstr>Example2 for space complexity</vt:lpstr>
      <vt:lpstr>Example3 for space complexity</vt:lpstr>
      <vt:lpstr>Time Complexity</vt:lpstr>
      <vt:lpstr>1)Calculate Time complexity using Count variable</vt:lpstr>
      <vt:lpstr>2)Using tabular method</vt:lpstr>
      <vt:lpstr>Another Example</vt:lpstr>
      <vt:lpstr>Another Example</vt:lpstr>
      <vt:lpstr>An Example of Linear Search Algorithm</vt:lpstr>
      <vt:lpstr>Linear Search</vt:lpstr>
      <vt:lpstr>Comparison of growth function</vt:lpstr>
      <vt:lpstr>Asymptotic Notations</vt:lpstr>
      <vt:lpstr>1.Big Oh(O) </vt:lpstr>
      <vt:lpstr>Big Oh Example</vt:lpstr>
      <vt:lpstr>PowerPoint Presentation</vt:lpstr>
      <vt:lpstr>PowerPoint Presentation</vt:lpstr>
      <vt:lpstr>Different Type of Algorithm</vt:lpstr>
      <vt:lpstr>1.Divide and Conquer</vt:lpstr>
      <vt:lpstr>General Method</vt:lpstr>
      <vt:lpstr>1.Binary Search</vt:lpstr>
      <vt:lpstr>PowerPoint Presentation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Time Complexity –Binary Search</vt:lpstr>
      <vt:lpstr>Recurrence Relation </vt:lpstr>
      <vt:lpstr>1)Substitution</vt:lpstr>
      <vt:lpstr>Time Complexity of Binary Search using Substitution</vt:lpstr>
      <vt:lpstr>Example of Substitution</vt:lpstr>
      <vt:lpstr>2)Iteration Method</vt:lpstr>
      <vt:lpstr>3)Recursion Method</vt:lpstr>
      <vt:lpstr>4)Master’s Theorem</vt:lpstr>
      <vt:lpstr>Time Complexity for Binary Search using Master’s Theorem</vt:lpstr>
      <vt:lpstr>2)Another Example of Iteration</vt:lpstr>
      <vt:lpstr>2)Another Example of Iteration</vt:lpstr>
      <vt:lpstr>2)Another Example of Iteration</vt:lpstr>
      <vt:lpstr>2)Another Example of Iteration</vt:lpstr>
      <vt:lpstr>3)Another Example of recursion tree</vt:lpstr>
      <vt:lpstr>Example of recursion tree</vt:lpstr>
      <vt:lpstr>Example of recursion tree</vt:lpstr>
      <vt:lpstr>Example of recursion tree</vt:lpstr>
      <vt:lpstr>Example of recursion tree</vt:lpstr>
      <vt:lpstr>Example of recursion tree</vt:lpstr>
      <vt:lpstr>Example of recursion tree</vt:lpstr>
      <vt:lpstr>Example of recursion tree</vt:lpstr>
      <vt:lpstr>4)Another Example of Master’s Theorem</vt:lpstr>
      <vt:lpstr>4)Another Example of Master’s Theorem</vt:lpstr>
      <vt:lpstr>Min -Max</vt:lpstr>
      <vt:lpstr>Ex:{21,6,35,42,-3,18,48,16,7,10,28,100,41}</vt:lpstr>
      <vt:lpstr>Min Max Time Complexity</vt:lpstr>
      <vt:lpstr>Merge Sort</vt:lpstr>
      <vt:lpstr>Merge Sort</vt:lpstr>
      <vt:lpstr>Merge Sort</vt:lpstr>
      <vt:lpstr>Merge sort Example</vt:lpstr>
      <vt:lpstr>Merge Sort Example</vt:lpstr>
      <vt:lpstr>Merge Sort Example</vt:lpstr>
      <vt:lpstr>Merge Sort Example</vt:lpstr>
      <vt:lpstr>Merge Sort Time Complexity</vt:lpstr>
      <vt:lpstr>Quick Sort</vt:lpstr>
      <vt:lpstr>Quick Sort</vt:lpstr>
      <vt:lpstr>Quick Sort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 Result</vt:lpstr>
      <vt:lpstr>Recursion: Quicksort Sub-arrays</vt:lpstr>
      <vt:lpstr>Example</vt:lpstr>
      <vt:lpstr>Quick Sort</vt:lpstr>
      <vt:lpstr>Quick Sort</vt:lpstr>
      <vt:lpstr>Solution</vt:lpstr>
      <vt:lpstr>Solution</vt:lpstr>
      <vt:lpstr>Solution</vt:lpstr>
      <vt:lpstr>Solution</vt:lpstr>
      <vt:lpstr>Time Complexity</vt:lpstr>
      <vt:lpstr>Example of Worst Case Time Complexity</vt:lpstr>
      <vt:lpstr>Example of Worst Case Time Complexity</vt:lpstr>
      <vt:lpstr>Selection: Finding kth smallest element</vt:lpstr>
      <vt:lpstr>Selection: Finding kth smallest element</vt:lpstr>
      <vt:lpstr>Selection: Finding kth smallest element</vt:lpstr>
      <vt:lpstr>Selection: Finding kth smallest element</vt:lpstr>
      <vt:lpstr>Selection: Finding kth smallest element</vt:lpstr>
      <vt:lpstr>Selection: Finding kth smallest element</vt:lpstr>
      <vt:lpstr>Finding kth Smallest Element Time Complexity</vt:lpstr>
      <vt:lpstr>Strassen’s Matrix Multiplication</vt:lpstr>
      <vt:lpstr>Divide and Conquer Matrix Multiplication </vt:lpstr>
      <vt:lpstr>Strassen’s Matrix Multiplication</vt:lpstr>
      <vt:lpstr>Strassen’s Time Complexity</vt:lpstr>
      <vt:lpstr>Performance Enhancement with Strassens</vt:lpstr>
      <vt:lpstr>Strassen’s Matrix Multiplication Example</vt:lpstr>
      <vt:lpstr>Strassen’s Matrix Multiplication Example</vt:lpstr>
      <vt:lpstr>Strassen’s Matrix Multiplication Example</vt:lpstr>
      <vt:lpstr>Strassen’s Matrix Multiplication Example</vt:lpstr>
      <vt:lpstr>Questions Asked</vt:lpstr>
      <vt:lpstr>Questions Asked</vt:lpstr>
      <vt:lpstr>Questions Asked</vt:lpstr>
      <vt:lpstr>Questions Asked</vt:lpstr>
      <vt:lpstr>Questions Asked</vt:lpstr>
      <vt:lpstr>Questions Asked</vt:lpstr>
      <vt:lpstr>Text Books</vt:lpstr>
      <vt:lpstr>PowerPoint Presentation</vt:lpstr>
      <vt:lpstr>Some Additional Problems</vt:lpstr>
      <vt:lpstr>Some Additional Problems</vt:lpstr>
      <vt:lpstr>Hierarchy of functions </vt:lpstr>
      <vt:lpstr>Basic Rules of Logarithms</vt:lpstr>
      <vt:lpstr>Some Equations</vt:lpstr>
      <vt:lpstr>Some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–I Introduction to Algorithm</dc:title>
  <dc:creator>Admin</dc:creator>
  <cp:lastModifiedBy>Siddhesh Kamath</cp:lastModifiedBy>
  <cp:revision>82</cp:revision>
  <dcterms:created xsi:type="dcterms:W3CDTF">2021-02-09T11:04:07Z</dcterms:created>
  <dcterms:modified xsi:type="dcterms:W3CDTF">2021-04-16T07:07:36Z</dcterms:modified>
</cp:coreProperties>
</file>